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34"/>
  </p:notesMasterIdLst>
  <p:handoutMasterIdLst>
    <p:handoutMasterId r:id="rId35"/>
  </p:handoutMasterIdLst>
  <p:sldIdLst>
    <p:sldId id="349" r:id="rId2"/>
    <p:sldId id="380" r:id="rId3"/>
    <p:sldId id="379" r:id="rId4"/>
    <p:sldId id="364" r:id="rId5"/>
    <p:sldId id="378" r:id="rId6"/>
    <p:sldId id="351" r:id="rId7"/>
    <p:sldId id="352" r:id="rId8"/>
    <p:sldId id="353" r:id="rId9"/>
    <p:sldId id="382" r:id="rId10"/>
    <p:sldId id="354" r:id="rId11"/>
    <p:sldId id="357" r:id="rId12"/>
    <p:sldId id="358" r:id="rId13"/>
    <p:sldId id="387" r:id="rId14"/>
    <p:sldId id="385" r:id="rId15"/>
    <p:sldId id="356" r:id="rId16"/>
    <p:sldId id="400" r:id="rId17"/>
    <p:sldId id="388" r:id="rId18"/>
    <p:sldId id="361" r:id="rId19"/>
    <p:sldId id="392" r:id="rId20"/>
    <p:sldId id="391" r:id="rId21"/>
    <p:sldId id="389" r:id="rId22"/>
    <p:sldId id="362" r:id="rId23"/>
    <p:sldId id="393" r:id="rId24"/>
    <p:sldId id="394" r:id="rId25"/>
    <p:sldId id="375" r:id="rId26"/>
    <p:sldId id="395" r:id="rId27"/>
    <p:sldId id="396" r:id="rId28"/>
    <p:sldId id="401" r:id="rId29"/>
    <p:sldId id="402" r:id="rId30"/>
    <p:sldId id="403" r:id="rId31"/>
    <p:sldId id="399" r:id="rId32"/>
    <p:sldId id="398" r:id="rId33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300"/>
    <a:srgbClr val="FFCCCC"/>
    <a:srgbClr val="66FF33"/>
    <a:srgbClr val="EAEAEA"/>
    <a:srgbClr val="CCCCFF"/>
    <a:srgbClr val="CCFF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7" autoAdjust="0"/>
    <p:restoredTop sz="97459" autoAdjust="0"/>
  </p:normalViewPr>
  <p:slideViewPr>
    <p:cSldViewPr>
      <p:cViewPr varScale="1">
        <p:scale>
          <a:sx n="70" d="100"/>
          <a:sy n="70" d="100"/>
        </p:scale>
        <p:origin x="-40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9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9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8A477D-1D87-4F38-96DF-E3CF509B3649}" type="doc">
      <dgm:prSet loTypeId="urn:microsoft.com/office/officeart/2005/8/layout/arrow5" loCatId="relationship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8CA3C5E-A950-4D64-B09B-377609996998}">
      <dgm:prSet phldrT="[文字]"/>
      <dgm:spPr>
        <a:solidFill>
          <a:srgbClr val="92D050"/>
        </a:solidFill>
      </dgm:spPr>
      <dgm:t>
        <a:bodyPr/>
        <a:lstStyle/>
        <a:p>
          <a:r>
            <a:rPr lang="zh-TW" altLang="en-US" dirty="0" smtClean="0"/>
            <a:t>資本主義</a:t>
          </a:r>
          <a:endParaRPr lang="en-US" altLang="zh-TW" dirty="0" smtClean="0"/>
        </a:p>
        <a:p>
          <a:r>
            <a:rPr lang="zh-TW" altLang="en-US" dirty="0" smtClean="0"/>
            <a:t>美、歐</a:t>
          </a:r>
          <a:r>
            <a:rPr lang="en-US" altLang="zh-TW" dirty="0" smtClean="0"/>
            <a:t>..</a:t>
          </a:r>
          <a:endParaRPr lang="zh-TW" altLang="en-US" dirty="0"/>
        </a:p>
      </dgm:t>
    </dgm:pt>
    <dgm:pt modelId="{EF96116C-819D-4BA5-8483-193D052A2D43}" type="parTrans" cxnId="{DB255ABE-2064-4529-ABC8-78E854A2DB61}">
      <dgm:prSet/>
      <dgm:spPr/>
      <dgm:t>
        <a:bodyPr/>
        <a:lstStyle/>
        <a:p>
          <a:endParaRPr lang="zh-TW" altLang="en-US"/>
        </a:p>
      </dgm:t>
    </dgm:pt>
    <dgm:pt modelId="{4C8A3007-40F3-48D8-84CB-7327B7B8B332}" type="sibTrans" cxnId="{DB255ABE-2064-4529-ABC8-78E854A2DB61}">
      <dgm:prSet/>
      <dgm:spPr/>
      <dgm:t>
        <a:bodyPr/>
        <a:lstStyle/>
        <a:p>
          <a:endParaRPr lang="zh-TW" altLang="en-US"/>
        </a:p>
      </dgm:t>
    </dgm:pt>
    <dgm:pt modelId="{5FA5D514-8996-4E70-A4B0-141084448CB2}">
      <dgm:prSet phldrT="[文字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zh-TW" altLang="en-US" dirty="0" smtClean="0"/>
            <a:t>共產主義</a:t>
          </a:r>
          <a:endParaRPr lang="en-US" altLang="zh-TW" dirty="0" smtClean="0"/>
        </a:p>
        <a:p>
          <a:r>
            <a:rPr lang="zh-TW" altLang="en-US" dirty="0" smtClean="0"/>
            <a:t>蘇、中</a:t>
          </a:r>
          <a:r>
            <a:rPr lang="en-US" altLang="zh-TW" dirty="0" smtClean="0"/>
            <a:t>..</a:t>
          </a:r>
        </a:p>
      </dgm:t>
    </dgm:pt>
    <dgm:pt modelId="{AB5A0D5D-903E-4962-9215-E94B210B717E}" type="parTrans" cxnId="{572749E7-D635-4EEA-B03D-612B7C0EEF71}">
      <dgm:prSet/>
      <dgm:spPr/>
      <dgm:t>
        <a:bodyPr/>
        <a:lstStyle/>
        <a:p>
          <a:endParaRPr lang="zh-TW" altLang="en-US"/>
        </a:p>
      </dgm:t>
    </dgm:pt>
    <dgm:pt modelId="{85A1CA35-0724-4F27-A209-C92AA239D7FF}" type="sibTrans" cxnId="{572749E7-D635-4EEA-B03D-612B7C0EEF71}">
      <dgm:prSet/>
      <dgm:spPr/>
      <dgm:t>
        <a:bodyPr/>
        <a:lstStyle/>
        <a:p>
          <a:endParaRPr lang="zh-TW" altLang="en-US"/>
        </a:p>
      </dgm:t>
    </dgm:pt>
    <dgm:pt modelId="{40733BB7-1F59-4AE9-8DA6-66023B417643}" type="pres">
      <dgm:prSet presAssocID="{BE8A477D-1D87-4F38-96DF-E3CF509B364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EC9DCCA-0ADC-4A96-8D30-335B9E106692}" type="pres">
      <dgm:prSet presAssocID="{98CA3C5E-A950-4D64-B09B-377609996998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36E78B-E1F0-4D52-B1B9-1EA2086ED358}" type="pres">
      <dgm:prSet presAssocID="{5FA5D514-8996-4E70-A4B0-141084448CB2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72749E7-D635-4EEA-B03D-612B7C0EEF71}" srcId="{BE8A477D-1D87-4F38-96DF-E3CF509B3649}" destId="{5FA5D514-8996-4E70-A4B0-141084448CB2}" srcOrd="1" destOrd="0" parTransId="{AB5A0D5D-903E-4962-9215-E94B210B717E}" sibTransId="{85A1CA35-0724-4F27-A209-C92AA239D7FF}"/>
    <dgm:cxn modelId="{6F97E0F0-1368-4EE3-874C-919C20C1F73C}" type="presOf" srcId="{5FA5D514-8996-4E70-A4B0-141084448CB2}" destId="{7636E78B-E1F0-4D52-B1B9-1EA2086ED358}" srcOrd="0" destOrd="0" presId="urn:microsoft.com/office/officeart/2005/8/layout/arrow5"/>
    <dgm:cxn modelId="{DB255ABE-2064-4529-ABC8-78E854A2DB61}" srcId="{BE8A477D-1D87-4F38-96DF-E3CF509B3649}" destId="{98CA3C5E-A950-4D64-B09B-377609996998}" srcOrd="0" destOrd="0" parTransId="{EF96116C-819D-4BA5-8483-193D052A2D43}" sibTransId="{4C8A3007-40F3-48D8-84CB-7327B7B8B332}"/>
    <dgm:cxn modelId="{0299C969-6330-4ECA-BEE7-EACD95E67150}" type="presOf" srcId="{98CA3C5E-A950-4D64-B09B-377609996998}" destId="{EEC9DCCA-0ADC-4A96-8D30-335B9E106692}" srcOrd="0" destOrd="0" presId="urn:microsoft.com/office/officeart/2005/8/layout/arrow5"/>
    <dgm:cxn modelId="{FC1400CC-A8E6-4B3E-89C9-7A61647C2C3C}" type="presOf" srcId="{BE8A477D-1D87-4F38-96DF-E3CF509B3649}" destId="{40733BB7-1F59-4AE9-8DA6-66023B417643}" srcOrd="0" destOrd="0" presId="urn:microsoft.com/office/officeart/2005/8/layout/arrow5"/>
    <dgm:cxn modelId="{91F22A25-31FA-4DB3-B910-F0396EE485FC}" type="presParOf" srcId="{40733BB7-1F59-4AE9-8DA6-66023B417643}" destId="{EEC9DCCA-0ADC-4A96-8D30-335B9E106692}" srcOrd="0" destOrd="0" presId="urn:microsoft.com/office/officeart/2005/8/layout/arrow5"/>
    <dgm:cxn modelId="{E473EA5C-1D57-43E2-AACD-693FB42F4D0B}" type="presParOf" srcId="{40733BB7-1F59-4AE9-8DA6-66023B417643}" destId="{7636E78B-E1F0-4D52-B1B9-1EA2086ED358}" srcOrd="1" destOrd="0" presId="urn:microsoft.com/office/officeart/2005/8/layout/arrow5"/>
  </dgm:cxnLst>
  <dgm:bg>
    <a:effectLst>
      <a:glow rad="228600">
        <a:schemeClr val="accent2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E995C7-718E-4EBE-AA13-A1C64E003E26}" type="doc">
      <dgm:prSet loTypeId="urn:microsoft.com/office/officeart/2005/8/layout/chevron1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5B389AE-453D-4AE4-B984-2EDEA0B4BC08}">
      <dgm:prSet phldrT="[文字]" custT="1"/>
      <dgm:spPr/>
      <dgm:t>
        <a:bodyPr/>
        <a:lstStyle/>
        <a:p>
          <a:r>
            <a:rPr lang="zh-TW" altLang="en-US" sz="3200" dirty="0" smtClean="0">
              <a:solidFill>
                <a:srgbClr val="002060"/>
              </a:solidFill>
            </a:rPr>
            <a:t>美蘇冷戰</a:t>
          </a:r>
          <a:endParaRPr lang="zh-TW" altLang="en-US" sz="3200" dirty="0">
            <a:solidFill>
              <a:srgbClr val="002060"/>
            </a:solidFill>
          </a:endParaRPr>
        </a:p>
      </dgm:t>
    </dgm:pt>
    <dgm:pt modelId="{E80CF0EB-5E52-40B6-83D7-78898A92AE61}" type="parTrans" cxnId="{DEDA49A8-D6A2-4608-ABE4-04B0B6331951}">
      <dgm:prSet/>
      <dgm:spPr/>
      <dgm:t>
        <a:bodyPr/>
        <a:lstStyle/>
        <a:p>
          <a:endParaRPr lang="zh-TW" altLang="en-US"/>
        </a:p>
      </dgm:t>
    </dgm:pt>
    <dgm:pt modelId="{C5C63C2E-98AF-487D-BE23-9528BB5A3030}" type="sibTrans" cxnId="{DEDA49A8-D6A2-4608-ABE4-04B0B6331951}">
      <dgm:prSet/>
      <dgm:spPr/>
      <dgm:t>
        <a:bodyPr/>
        <a:lstStyle/>
        <a:p>
          <a:endParaRPr lang="zh-TW" altLang="en-US"/>
        </a:p>
      </dgm:t>
    </dgm:pt>
    <dgm:pt modelId="{CB940B8F-15CC-4903-BF31-9C996FED05D2}">
      <dgm:prSet phldrT="[文字]" custT="1"/>
      <dgm:spPr/>
      <dgm:t>
        <a:bodyPr/>
        <a:lstStyle/>
        <a:p>
          <a:r>
            <a:rPr lang="zh-TW" altLang="en-US" sz="2400" dirty="0" smtClean="0">
              <a:solidFill>
                <a:srgbClr val="002060"/>
              </a:solidFill>
            </a:rPr>
            <a:t>蘇聯瓦解</a:t>
          </a:r>
          <a:endParaRPr lang="zh-TW" altLang="en-US" sz="2400" dirty="0">
            <a:solidFill>
              <a:srgbClr val="002060"/>
            </a:solidFill>
          </a:endParaRPr>
        </a:p>
      </dgm:t>
    </dgm:pt>
    <dgm:pt modelId="{8B5D13D2-A0EB-4608-A187-960CFF4DCBAD}" type="parTrans" cxnId="{790619A5-0375-42EC-8D77-CCB061E695BD}">
      <dgm:prSet/>
      <dgm:spPr/>
      <dgm:t>
        <a:bodyPr/>
        <a:lstStyle/>
        <a:p>
          <a:endParaRPr lang="zh-TW" altLang="en-US"/>
        </a:p>
      </dgm:t>
    </dgm:pt>
    <dgm:pt modelId="{DB32D93E-A414-4EFF-B9EF-8606A0BD519B}" type="sibTrans" cxnId="{790619A5-0375-42EC-8D77-CCB061E695BD}">
      <dgm:prSet/>
      <dgm:spPr/>
      <dgm:t>
        <a:bodyPr/>
        <a:lstStyle/>
        <a:p>
          <a:endParaRPr lang="zh-TW" altLang="en-US"/>
        </a:p>
      </dgm:t>
    </dgm:pt>
    <dgm:pt modelId="{0CD9C956-EBFA-4020-BAC5-D23705E46410}">
      <dgm:prSet phldrT="[文字]" custT="1"/>
      <dgm:spPr/>
      <dgm:t>
        <a:bodyPr/>
        <a:lstStyle/>
        <a:p>
          <a:r>
            <a:rPr lang="zh-TW" altLang="en-US" sz="2800" dirty="0" smtClean="0">
              <a:solidFill>
                <a:srgbClr val="002060"/>
              </a:solidFill>
            </a:rPr>
            <a:t>中國     崛起</a:t>
          </a:r>
          <a:endParaRPr lang="zh-TW" altLang="en-US" sz="2800" dirty="0">
            <a:solidFill>
              <a:srgbClr val="002060"/>
            </a:solidFill>
          </a:endParaRPr>
        </a:p>
      </dgm:t>
    </dgm:pt>
    <dgm:pt modelId="{9A794604-73B4-443B-B4B6-F7677A146B86}" type="sibTrans" cxnId="{B92762EF-987F-49D2-B0B1-AF3E125490B4}">
      <dgm:prSet/>
      <dgm:spPr/>
      <dgm:t>
        <a:bodyPr/>
        <a:lstStyle/>
        <a:p>
          <a:endParaRPr lang="zh-TW" altLang="en-US"/>
        </a:p>
      </dgm:t>
    </dgm:pt>
    <dgm:pt modelId="{0B645A69-3646-47A0-9026-13895A45711E}" type="parTrans" cxnId="{B92762EF-987F-49D2-B0B1-AF3E125490B4}">
      <dgm:prSet/>
      <dgm:spPr/>
      <dgm:t>
        <a:bodyPr/>
        <a:lstStyle/>
        <a:p>
          <a:endParaRPr lang="zh-TW" altLang="en-US"/>
        </a:p>
      </dgm:t>
    </dgm:pt>
    <dgm:pt modelId="{AEC5D10C-81EE-41A3-B3BD-6CE3A1E7D666}">
      <dgm:prSet phldrT="[文字]"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</a:rPr>
            <a:t>單邊</a:t>
          </a:r>
          <a:endParaRPr lang="zh-TW" altLang="en-US" dirty="0">
            <a:solidFill>
              <a:srgbClr val="002060"/>
            </a:solidFill>
          </a:endParaRPr>
        </a:p>
      </dgm:t>
    </dgm:pt>
    <dgm:pt modelId="{73906C0D-373C-4C1C-A491-9A0303A9F190}" type="parTrans" cxnId="{1C99022B-FA16-4DF6-A2C1-07E4BEF9C7A0}">
      <dgm:prSet/>
      <dgm:spPr/>
      <dgm:t>
        <a:bodyPr/>
        <a:lstStyle/>
        <a:p>
          <a:endParaRPr lang="zh-TW" altLang="en-US"/>
        </a:p>
      </dgm:t>
    </dgm:pt>
    <dgm:pt modelId="{1845581D-90DD-4A30-89F8-6A86BA32499E}" type="sibTrans" cxnId="{1C99022B-FA16-4DF6-A2C1-07E4BEF9C7A0}">
      <dgm:prSet/>
      <dgm:spPr/>
      <dgm:t>
        <a:bodyPr/>
        <a:lstStyle/>
        <a:p>
          <a:endParaRPr lang="zh-TW" altLang="en-US"/>
        </a:p>
      </dgm:t>
    </dgm:pt>
    <dgm:pt modelId="{6E0520CE-51C5-43FA-B9E4-D0F0161F8EB7}" type="pres">
      <dgm:prSet presAssocID="{B8E995C7-718E-4EBE-AA13-A1C64E003E2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8DFAE0B-4C77-47DF-BF12-723155DB1475}" type="pres">
      <dgm:prSet presAssocID="{D5B389AE-453D-4AE4-B984-2EDEA0B4BC08}" presName="parTxOnly" presStyleLbl="node1" presStyleIdx="0" presStyleCnt="4" custScaleX="98878" custScaleY="130578" custLinFactNeighborX="51600" custLinFactNeighborY="-26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B274FB5-2D57-4337-8E39-C2DDE2CC062B}" type="pres">
      <dgm:prSet presAssocID="{C5C63C2E-98AF-487D-BE23-9528BB5A3030}" presName="parTxOnlySpace" presStyleCnt="0"/>
      <dgm:spPr/>
    </dgm:pt>
    <dgm:pt modelId="{0DFA47BB-B522-4A60-9900-E4008C3340EB}" type="pres">
      <dgm:prSet presAssocID="{CB940B8F-15CC-4903-BF31-9C996FED05D2}" presName="parTxOnly" presStyleLbl="node1" presStyleIdx="1" presStyleCnt="4" custScaleX="68575" custScaleY="120202" custLinFactNeighborX="16297" custLinFactNeighborY="8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C0CA2B7-277C-44C3-BFE2-FB5D168643E9}" type="pres">
      <dgm:prSet presAssocID="{DB32D93E-A414-4EFF-B9EF-8606A0BD519B}" presName="parTxOnlySpace" presStyleCnt="0"/>
      <dgm:spPr/>
    </dgm:pt>
    <dgm:pt modelId="{4439B528-CC22-47AE-8C19-052D451D58DC}" type="pres">
      <dgm:prSet presAssocID="{0CD9C956-EBFA-4020-BAC5-D23705E46410}" presName="parTxOnly" presStyleLbl="node1" presStyleIdx="2" presStyleCnt="4" custScaleX="85692" custScaleY="116230" custLinFactX="48080" custLinFactNeighborX="100000" custLinFactNeighborY="18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04B2CF5-3310-41E4-A426-DD814C7EE69E}" type="pres">
      <dgm:prSet presAssocID="{9A794604-73B4-443B-B4B6-F7677A146B86}" presName="parTxOnlySpace" presStyleCnt="0"/>
      <dgm:spPr/>
    </dgm:pt>
    <dgm:pt modelId="{8640218E-682E-4D4B-A91D-09F235C52EA2}" type="pres">
      <dgm:prSet presAssocID="{AEC5D10C-81EE-41A3-B3BD-6CE3A1E7D666}" presName="parTxOnly" presStyleLbl="node1" presStyleIdx="3" presStyleCnt="4" custScaleX="68575" custScaleY="120202" custLinFactX="-61324" custLinFactNeighborX="-100000" custLinFactNeighborY="13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90619A5-0375-42EC-8D77-CCB061E695BD}" srcId="{B8E995C7-718E-4EBE-AA13-A1C64E003E26}" destId="{CB940B8F-15CC-4903-BF31-9C996FED05D2}" srcOrd="1" destOrd="0" parTransId="{8B5D13D2-A0EB-4608-A187-960CFF4DCBAD}" sibTransId="{DB32D93E-A414-4EFF-B9EF-8606A0BD519B}"/>
    <dgm:cxn modelId="{F09CB959-4700-4CA6-ADE5-42A8412C206F}" type="presOf" srcId="{AEC5D10C-81EE-41A3-B3BD-6CE3A1E7D666}" destId="{8640218E-682E-4D4B-A91D-09F235C52EA2}" srcOrd="0" destOrd="0" presId="urn:microsoft.com/office/officeart/2005/8/layout/chevron1"/>
    <dgm:cxn modelId="{DEDA49A8-D6A2-4608-ABE4-04B0B6331951}" srcId="{B8E995C7-718E-4EBE-AA13-A1C64E003E26}" destId="{D5B389AE-453D-4AE4-B984-2EDEA0B4BC08}" srcOrd="0" destOrd="0" parTransId="{E80CF0EB-5E52-40B6-83D7-78898A92AE61}" sibTransId="{C5C63C2E-98AF-487D-BE23-9528BB5A3030}"/>
    <dgm:cxn modelId="{1C99022B-FA16-4DF6-A2C1-07E4BEF9C7A0}" srcId="{B8E995C7-718E-4EBE-AA13-A1C64E003E26}" destId="{AEC5D10C-81EE-41A3-B3BD-6CE3A1E7D666}" srcOrd="3" destOrd="0" parTransId="{73906C0D-373C-4C1C-A491-9A0303A9F190}" sibTransId="{1845581D-90DD-4A30-89F8-6A86BA32499E}"/>
    <dgm:cxn modelId="{9AD0DC1B-9A9A-4B47-B9A3-A6026D578950}" type="presOf" srcId="{CB940B8F-15CC-4903-BF31-9C996FED05D2}" destId="{0DFA47BB-B522-4A60-9900-E4008C3340EB}" srcOrd="0" destOrd="0" presId="urn:microsoft.com/office/officeart/2005/8/layout/chevron1"/>
    <dgm:cxn modelId="{B92762EF-987F-49D2-B0B1-AF3E125490B4}" srcId="{B8E995C7-718E-4EBE-AA13-A1C64E003E26}" destId="{0CD9C956-EBFA-4020-BAC5-D23705E46410}" srcOrd="2" destOrd="0" parTransId="{0B645A69-3646-47A0-9026-13895A45711E}" sibTransId="{9A794604-73B4-443B-B4B6-F7677A146B86}"/>
    <dgm:cxn modelId="{1A3C422A-27B9-4D8A-945B-DCFFC65C4C48}" type="presOf" srcId="{0CD9C956-EBFA-4020-BAC5-D23705E46410}" destId="{4439B528-CC22-47AE-8C19-052D451D58DC}" srcOrd="0" destOrd="0" presId="urn:microsoft.com/office/officeart/2005/8/layout/chevron1"/>
    <dgm:cxn modelId="{CD5C3AB0-4132-45FD-958D-C6BE6D5A1433}" type="presOf" srcId="{D5B389AE-453D-4AE4-B984-2EDEA0B4BC08}" destId="{88DFAE0B-4C77-47DF-BF12-723155DB1475}" srcOrd="0" destOrd="0" presId="urn:microsoft.com/office/officeart/2005/8/layout/chevron1"/>
    <dgm:cxn modelId="{39F466A8-0473-46FE-A9DC-565B43E522FF}" type="presOf" srcId="{B8E995C7-718E-4EBE-AA13-A1C64E003E26}" destId="{6E0520CE-51C5-43FA-B9E4-D0F0161F8EB7}" srcOrd="0" destOrd="0" presId="urn:microsoft.com/office/officeart/2005/8/layout/chevron1"/>
    <dgm:cxn modelId="{04966E82-764B-4FA5-BA39-D2E9E937649E}" type="presParOf" srcId="{6E0520CE-51C5-43FA-B9E4-D0F0161F8EB7}" destId="{88DFAE0B-4C77-47DF-BF12-723155DB1475}" srcOrd="0" destOrd="0" presId="urn:microsoft.com/office/officeart/2005/8/layout/chevron1"/>
    <dgm:cxn modelId="{F5C5D242-237F-4227-A182-CE46F217B91F}" type="presParOf" srcId="{6E0520CE-51C5-43FA-B9E4-D0F0161F8EB7}" destId="{4B274FB5-2D57-4337-8E39-C2DDE2CC062B}" srcOrd="1" destOrd="0" presId="urn:microsoft.com/office/officeart/2005/8/layout/chevron1"/>
    <dgm:cxn modelId="{DC7C989E-062D-4AD9-A37D-34FA333BEB55}" type="presParOf" srcId="{6E0520CE-51C5-43FA-B9E4-D0F0161F8EB7}" destId="{0DFA47BB-B522-4A60-9900-E4008C3340EB}" srcOrd="2" destOrd="0" presId="urn:microsoft.com/office/officeart/2005/8/layout/chevron1"/>
    <dgm:cxn modelId="{FFC8E524-BCBC-4E4F-BEF2-55E5EE00A407}" type="presParOf" srcId="{6E0520CE-51C5-43FA-B9E4-D0F0161F8EB7}" destId="{DC0CA2B7-277C-44C3-BFE2-FB5D168643E9}" srcOrd="3" destOrd="0" presId="urn:microsoft.com/office/officeart/2005/8/layout/chevron1"/>
    <dgm:cxn modelId="{2BD60425-644A-49D3-9C86-34B445DA8E6A}" type="presParOf" srcId="{6E0520CE-51C5-43FA-B9E4-D0F0161F8EB7}" destId="{4439B528-CC22-47AE-8C19-052D451D58DC}" srcOrd="4" destOrd="0" presId="urn:microsoft.com/office/officeart/2005/8/layout/chevron1"/>
    <dgm:cxn modelId="{B9110137-46F0-49D6-9368-1AA5EDBE59A1}" type="presParOf" srcId="{6E0520CE-51C5-43FA-B9E4-D0F0161F8EB7}" destId="{004B2CF5-3310-41E4-A426-DD814C7EE69E}" srcOrd="5" destOrd="0" presId="urn:microsoft.com/office/officeart/2005/8/layout/chevron1"/>
    <dgm:cxn modelId="{32BE705E-D6F9-4578-B44C-C19D670C3A63}" type="presParOf" srcId="{6E0520CE-51C5-43FA-B9E4-D0F0161F8EB7}" destId="{8640218E-682E-4D4B-A91D-09F235C52EA2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A326D9-752B-4E6B-908C-E22AC179E4A5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0D883D31-7619-4013-B563-D9B6C5108283}">
      <dgm:prSet phldrT="[文字]"/>
      <dgm:spPr/>
      <dgm:t>
        <a:bodyPr/>
        <a:lstStyle/>
        <a:p>
          <a:r>
            <a:rPr lang="zh-TW" altLang="en-US" dirty="0" smtClean="0"/>
            <a:t>經濟合作期</a:t>
          </a:r>
          <a:r>
            <a:rPr lang="en-US" altLang="zh-TW" dirty="0" smtClean="0"/>
            <a:t>97~Now</a:t>
          </a:r>
          <a:endParaRPr lang="zh-TW" altLang="en-US" dirty="0"/>
        </a:p>
      </dgm:t>
    </dgm:pt>
    <dgm:pt modelId="{55166712-4607-43F5-B2E7-3846434A808F}" type="parTrans" cxnId="{EB4FE44F-1B86-4B75-AC41-08D5F06207E3}">
      <dgm:prSet/>
      <dgm:spPr/>
      <dgm:t>
        <a:bodyPr/>
        <a:lstStyle/>
        <a:p>
          <a:endParaRPr lang="zh-TW" altLang="en-US"/>
        </a:p>
      </dgm:t>
    </dgm:pt>
    <dgm:pt modelId="{4A976FF8-DC90-4F47-9DFD-F5D54CEABD15}" type="sibTrans" cxnId="{EB4FE44F-1B86-4B75-AC41-08D5F06207E3}">
      <dgm:prSet/>
      <dgm:spPr/>
      <dgm:t>
        <a:bodyPr/>
        <a:lstStyle/>
        <a:p>
          <a:endParaRPr lang="zh-TW" altLang="en-US"/>
        </a:p>
      </dgm:t>
    </dgm:pt>
    <dgm:pt modelId="{93F64920-0C6B-4853-84FF-ADFA35054D1A}" type="pres">
      <dgm:prSet presAssocID="{CDA326D9-752B-4E6B-908C-E22AC179E4A5}" presName="Name0" presStyleCnt="0">
        <dgm:presLayoutVars>
          <dgm:dir/>
          <dgm:animLvl val="lvl"/>
          <dgm:resizeHandles val="exact"/>
        </dgm:presLayoutVars>
      </dgm:prSet>
      <dgm:spPr/>
    </dgm:pt>
    <dgm:pt modelId="{E12DFC1F-883A-4869-9C63-4F5362C10997}" type="pres">
      <dgm:prSet presAssocID="{CDA326D9-752B-4E6B-908C-E22AC179E4A5}" presName="dummy" presStyleCnt="0"/>
      <dgm:spPr/>
    </dgm:pt>
    <dgm:pt modelId="{5EC156D1-D954-4E20-AD94-96AB947A015D}" type="pres">
      <dgm:prSet presAssocID="{CDA326D9-752B-4E6B-908C-E22AC179E4A5}" presName="linH" presStyleCnt="0"/>
      <dgm:spPr/>
    </dgm:pt>
    <dgm:pt modelId="{3D67780E-A2A1-491C-90F5-C89E326EC13E}" type="pres">
      <dgm:prSet presAssocID="{CDA326D9-752B-4E6B-908C-E22AC179E4A5}" presName="padding1" presStyleCnt="0"/>
      <dgm:spPr/>
    </dgm:pt>
    <dgm:pt modelId="{CB01536A-0A8B-491E-9247-BF7A647152A6}" type="pres">
      <dgm:prSet presAssocID="{0D883D31-7619-4013-B563-D9B6C5108283}" presName="linV" presStyleCnt="0"/>
      <dgm:spPr/>
    </dgm:pt>
    <dgm:pt modelId="{FF2855FD-9AB0-4EA0-9F27-8B18F1DCC10B}" type="pres">
      <dgm:prSet presAssocID="{0D883D31-7619-4013-B563-D9B6C5108283}" presName="spVertical1" presStyleCnt="0"/>
      <dgm:spPr/>
    </dgm:pt>
    <dgm:pt modelId="{49034414-1254-4B9C-9007-123B486898A5}" type="pres">
      <dgm:prSet presAssocID="{0D883D31-7619-4013-B563-D9B6C5108283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C8CB76-4994-46C7-ACD3-424BA4982C2D}" type="pres">
      <dgm:prSet presAssocID="{0D883D31-7619-4013-B563-D9B6C5108283}" presName="spVertical2" presStyleCnt="0"/>
      <dgm:spPr/>
    </dgm:pt>
    <dgm:pt modelId="{554346AA-B6F9-406B-92C5-E20D59C73256}" type="pres">
      <dgm:prSet presAssocID="{0D883D31-7619-4013-B563-D9B6C5108283}" presName="spVertical3" presStyleCnt="0"/>
      <dgm:spPr/>
    </dgm:pt>
    <dgm:pt modelId="{5AE7ACA8-ED20-48B4-B241-ED9A5C4A89A4}" type="pres">
      <dgm:prSet presAssocID="{CDA326D9-752B-4E6B-908C-E22AC179E4A5}" presName="padding2" presStyleCnt="0"/>
      <dgm:spPr/>
    </dgm:pt>
    <dgm:pt modelId="{257360D5-1CF6-496B-8367-7B57D0276A96}" type="pres">
      <dgm:prSet presAssocID="{CDA326D9-752B-4E6B-908C-E22AC179E4A5}" presName="negArrow" presStyleCnt="0"/>
      <dgm:spPr/>
    </dgm:pt>
    <dgm:pt modelId="{498D1AA2-B831-4D85-97C6-7E2DD7313E19}" type="pres">
      <dgm:prSet presAssocID="{CDA326D9-752B-4E6B-908C-E22AC179E4A5}" presName="backgroundArrow" presStyleLbl="node1" presStyleIdx="0" presStyleCnt="1"/>
      <dgm:spPr>
        <a:solidFill>
          <a:srgbClr val="FFC000"/>
        </a:solidFill>
      </dgm:spPr>
      <dgm:t>
        <a:bodyPr/>
        <a:lstStyle/>
        <a:p>
          <a:endParaRPr lang="zh-TW" altLang="en-US"/>
        </a:p>
      </dgm:t>
    </dgm:pt>
  </dgm:ptLst>
  <dgm:cxnLst>
    <dgm:cxn modelId="{3ED5F03B-B5A1-4DD6-AF66-272F2CC82D06}" type="presOf" srcId="{CDA326D9-752B-4E6B-908C-E22AC179E4A5}" destId="{93F64920-0C6B-4853-84FF-ADFA35054D1A}" srcOrd="0" destOrd="0" presId="urn:microsoft.com/office/officeart/2005/8/layout/hProcess3"/>
    <dgm:cxn modelId="{BECB6A99-D1D5-424A-BB83-5BE7B84A2935}" type="presOf" srcId="{0D883D31-7619-4013-B563-D9B6C5108283}" destId="{49034414-1254-4B9C-9007-123B486898A5}" srcOrd="0" destOrd="0" presId="urn:microsoft.com/office/officeart/2005/8/layout/hProcess3"/>
    <dgm:cxn modelId="{EB4FE44F-1B86-4B75-AC41-08D5F06207E3}" srcId="{CDA326D9-752B-4E6B-908C-E22AC179E4A5}" destId="{0D883D31-7619-4013-B563-D9B6C5108283}" srcOrd="0" destOrd="0" parTransId="{55166712-4607-43F5-B2E7-3846434A808F}" sibTransId="{4A976FF8-DC90-4F47-9DFD-F5D54CEABD15}"/>
    <dgm:cxn modelId="{6DED5506-F9C9-46BF-93A2-BB0F0CEE4247}" type="presParOf" srcId="{93F64920-0C6B-4853-84FF-ADFA35054D1A}" destId="{E12DFC1F-883A-4869-9C63-4F5362C10997}" srcOrd="0" destOrd="0" presId="urn:microsoft.com/office/officeart/2005/8/layout/hProcess3"/>
    <dgm:cxn modelId="{A802D097-E19D-4E9B-AB05-904E5AA940FA}" type="presParOf" srcId="{93F64920-0C6B-4853-84FF-ADFA35054D1A}" destId="{5EC156D1-D954-4E20-AD94-96AB947A015D}" srcOrd="1" destOrd="0" presId="urn:microsoft.com/office/officeart/2005/8/layout/hProcess3"/>
    <dgm:cxn modelId="{1BC86C4B-B4DB-4285-BECA-F14176CCBF7A}" type="presParOf" srcId="{5EC156D1-D954-4E20-AD94-96AB947A015D}" destId="{3D67780E-A2A1-491C-90F5-C89E326EC13E}" srcOrd="0" destOrd="0" presId="urn:microsoft.com/office/officeart/2005/8/layout/hProcess3"/>
    <dgm:cxn modelId="{73FE60BB-400F-4684-9E11-5BCD989936A8}" type="presParOf" srcId="{5EC156D1-D954-4E20-AD94-96AB947A015D}" destId="{CB01536A-0A8B-491E-9247-BF7A647152A6}" srcOrd="1" destOrd="0" presId="urn:microsoft.com/office/officeart/2005/8/layout/hProcess3"/>
    <dgm:cxn modelId="{AEE747BB-D64B-4A3F-A75E-52FF528DE8BB}" type="presParOf" srcId="{CB01536A-0A8B-491E-9247-BF7A647152A6}" destId="{FF2855FD-9AB0-4EA0-9F27-8B18F1DCC10B}" srcOrd="0" destOrd="0" presId="urn:microsoft.com/office/officeart/2005/8/layout/hProcess3"/>
    <dgm:cxn modelId="{F66932E4-061D-496A-B761-79D2E606AE41}" type="presParOf" srcId="{CB01536A-0A8B-491E-9247-BF7A647152A6}" destId="{49034414-1254-4B9C-9007-123B486898A5}" srcOrd="1" destOrd="0" presId="urn:microsoft.com/office/officeart/2005/8/layout/hProcess3"/>
    <dgm:cxn modelId="{271D0060-5DA8-4182-A3ED-23825800A259}" type="presParOf" srcId="{CB01536A-0A8B-491E-9247-BF7A647152A6}" destId="{8EC8CB76-4994-46C7-ACD3-424BA4982C2D}" srcOrd="2" destOrd="0" presId="urn:microsoft.com/office/officeart/2005/8/layout/hProcess3"/>
    <dgm:cxn modelId="{F58027F0-4947-488F-BDBD-4165FA01A5CE}" type="presParOf" srcId="{CB01536A-0A8B-491E-9247-BF7A647152A6}" destId="{554346AA-B6F9-406B-92C5-E20D59C73256}" srcOrd="3" destOrd="0" presId="urn:microsoft.com/office/officeart/2005/8/layout/hProcess3"/>
    <dgm:cxn modelId="{05489884-CE6A-4394-AC71-C2BB5D40FB69}" type="presParOf" srcId="{5EC156D1-D954-4E20-AD94-96AB947A015D}" destId="{5AE7ACA8-ED20-48B4-B241-ED9A5C4A89A4}" srcOrd="2" destOrd="0" presId="urn:microsoft.com/office/officeart/2005/8/layout/hProcess3"/>
    <dgm:cxn modelId="{C579491C-2E26-43FB-9B2F-5C086314902D}" type="presParOf" srcId="{5EC156D1-D954-4E20-AD94-96AB947A015D}" destId="{257360D5-1CF6-496B-8367-7B57D0276A96}" srcOrd="3" destOrd="0" presId="urn:microsoft.com/office/officeart/2005/8/layout/hProcess3"/>
    <dgm:cxn modelId="{77C0948C-C565-4A4F-806F-51F7F4968004}" type="presParOf" srcId="{5EC156D1-D954-4E20-AD94-96AB947A015D}" destId="{498D1AA2-B831-4D85-97C6-7E2DD7313E19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A326D9-752B-4E6B-908C-E22AC179E4A5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0D883D31-7619-4013-B563-D9B6C5108283}">
      <dgm:prSet phldrT="[文字]"/>
      <dgm:spPr/>
      <dgm:t>
        <a:bodyPr/>
        <a:lstStyle/>
        <a:p>
          <a:r>
            <a:rPr lang="zh-TW" altLang="en-US" dirty="0" smtClean="0"/>
            <a:t>經濟合作期</a:t>
          </a:r>
          <a:r>
            <a:rPr lang="en-US" altLang="zh-TW" dirty="0" smtClean="0"/>
            <a:t>97~Now</a:t>
          </a:r>
          <a:endParaRPr lang="zh-TW" altLang="en-US" dirty="0"/>
        </a:p>
      </dgm:t>
    </dgm:pt>
    <dgm:pt modelId="{55166712-4607-43F5-B2E7-3846434A808F}" type="parTrans" cxnId="{EB4FE44F-1B86-4B75-AC41-08D5F06207E3}">
      <dgm:prSet/>
      <dgm:spPr/>
      <dgm:t>
        <a:bodyPr/>
        <a:lstStyle/>
        <a:p>
          <a:endParaRPr lang="zh-TW" altLang="en-US"/>
        </a:p>
      </dgm:t>
    </dgm:pt>
    <dgm:pt modelId="{4A976FF8-DC90-4F47-9DFD-F5D54CEABD15}" type="sibTrans" cxnId="{EB4FE44F-1B86-4B75-AC41-08D5F06207E3}">
      <dgm:prSet/>
      <dgm:spPr/>
      <dgm:t>
        <a:bodyPr/>
        <a:lstStyle/>
        <a:p>
          <a:endParaRPr lang="zh-TW" altLang="en-US"/>
        </a:p>
      </dgm:t>
    </dgm:pt>
    <dgm:pt modelId="{93F64920-0C6B-4853-84FF-ADFA35054D1A}" type="pres">
      <dgm:prSet presAssocID="{CDA326D9-752B-4E6B-908C-E22AC179E4A5}" presName="Name0" presStyleCnt="0">
        <dgm:presLayoutVars>
          <dgm:dir/>
          <dgm:animLvl val="lvl"/>
          <dgm:resizeHandles val="exact"/>
        </dgm:presLayoutVars>
      </dgm:prSet>
      <dgm:spPr/>
    </dgm:pt>
    <dgm:pt modelId="{E12DFC1F-883A-4869-9C63-4F5362C10997}" type="pres">
      <dgm:prSet presAssocID="{CDA326D9-752B-4E6B-908C-E22AC179E4A5}" presName="dummy" presStyleCnt="0"/>
      <dgm:spPr/>
    </dgm:pt>
    <dgm:pt modelId="{5EC156D1-D954-4E20-AD94-96AB947A015D}" type="pres">
      <dgm:prSet presAssocID="{CDA326D9-752B-4E6B-908C-E22AC179E4A5}" presName="linH" presStyleCnt="0"/>
      <dgm:spPr/>
    </dgm:pt>
    <dgm:pt modelId="{3D67780E-A2A1-491C-90F5-C89E326EC13E}" type="pres">
      <dgm:prSet presAssocID="{CDA326D9-752B-4E6B-908C-E22AC179E4A5}" presName="padding1" presStyleCnt="0"/>
      <dgm:spPr/>
    </dgm:pt>
    <dgm:pt modelId="{CB01536A-0A8B-491E-9247-BF7A647152A6}" type="pres">
      <dgm:prSet presAssocID="{0D883D31-7619-4013-B563-D9B6C5108283}" presName="linV" presStyleCnt="0"/>
      <dgm:spPr/>
    </dgm:pt>
    <dgm:pt modelId="{FF2855FD-9AB0-4EA0-9F27-8B18F1DCC10B}" type="pres">
      <dgm:prSet presAssocID="{0D883D31-7619-4013-B563-D9B6C5108283}" presName="spVertical1" presStyleCnt="0"/>
      <dgm:spPr/>
    </dgm:pt>
    <dgm:pt modelId="{49034414-1254-4B9C-9007-123B486898A5}" type="pres">
      <dgm:prSet presAssocID="{0D883D31-7619-4013-B563-D9B6C5108283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C8CB76-4994-46C7-ACD3-424BA4982C2D}" type="pres">
      <dgm:prSet presAssocID="{0D883D31-7619-4013-B563-D9B6C5108283}" presName="spVertical2" presStyleCnt="0"/>
      <dgm:spPr/>
    </dgm:pt>
    <dgm:pt modelId="{554346AA-B6F9-406B-92C5-E20D59C73256}" type="pres">
      <dgm:prSet presAssocID="{0D883D31-7619-4013-B563-D9B6C5108283}" presName="spVertical3" presStyleCnt="0"/>
      <dgm:spPr/>
    </dgm:pt>
    <dgm:pt modelId="{5AE7ACA8-ED20-48B4-B241-ED9A5C4A89A4}" type="pres">
      <dgm:prSet presAssocID="{CDA326D9-752B-4E6B-908C-E22AC179E4A5}" presName="padding2" presStyleCnt="0"/>
      <dgm:spPr/>
    </dgm:pt>
    <dgm:pt modelId="{257360D5-1CF6-496B-8367-7B57D0276A96}" type="pres">
      <dgm:prSet presAssocID="{CDA326D9-752B-4E6B-908C-E22AC179E4A5}" presName="negArrow" presStyleCnt="0"/>
      <dgm:spPr/>
    </dgm:pt>
    <dgm:pt modelId="{498D1AA2-B831-4D85-97C6-7E2DD7313E19}" type="pres">
      <dgm:prSet presAssocID="{CDA326D9-752B-4E6B-908C-E22AC179E4A5}" presName="backgroundArrow" presStyleLbl="node1" presStyleIdx="0" presStyleCnt="1"/>
      <dgm:spPr>
        <a:solidFill>
          <a:srgbClr val="FFC000"/>
        </a:solidFill>
      </dgm:spPr>
      <dgm:t>
        <a:bodyPr/>
        <a:lstStyle/>
        <a:p>
          <a:endParaRPr lang="zh-TW" altLang="en-US"/>
        </a:p>
      </dgm:t>
    </dgm:pt>
  </dgm:ptLst>
  <dgm:cxnLst>
    <dgm:cxn modelId="{B64FD7CA-6C10-443D-9616-B518184ED041}" type="presOf" srcId="{CDA326D9-752B-4E6B-908C-E22AC179E4A5}" destId="{93F64920-0C6B-4853-84FF-ADFA35054D1A}" srcOrd="0" destOrd="0" presId="urn:microsoft.com/office/officeart/2005/8/layout/hProcess3"/>
    <dgm:cxn modelId="{EB4FE44F-1B86-4B75-AC41-08D5F06207E3}" srcId="{CDA326D9-752B-4E6B-908C-E22AC179E4A5}" destId="{0D883D31-7619-4013-B563-D9B6C5108283}" srcOrd="0" destOrd="0" parTransId="{55166712-4607-43F5-B2E7-3846434A808F}" sibTransId="{4A976FF8-DC90-4F47-9DFD-F5D54CEABD15}"/>
    <dgm:cxn modelId="{488E7D28-FD39-451D-AA8C-672C2B55C059}" type="presOf" srcId="{0D883D31-7619-4013-B563-D9B6C5108283}" destId="{49034414-1254-4B9C-9007-123B486898A5}" srcOrd="0" destOrd="0" presId="urn:microsoft.com/office/officeart/2005/8/layout/hProcess3"/>
    <dgm:cxn modelId="{116775A3-4538-4B29-B6BB-4DC815E6F433}" type="presParOf" srcId="{93F64920-0C6B-4853-84FF-ADFA35054D1A}" destId="{E12DFC1F-883A-4869-9C63-4F5362C10997}" srcOrd="0" destOrd="0" presId="urn:microsoft.com/office/officeart/2005/8/layout/hProcess3"/>
    <dgm:cxn modelId="{8ECD96E1-A8CA-44CA-8EDE-CC2C72D80D39}" type="presParOf" srcId="{93F64920-0C6B-4853-84FF-ADFA35054D1A}" destId="{5EC156D1-D954-4E20-AD94-96AB947A015D}" srcOrd="1" destOrd="0" presId="urn:microsoft.com/office/officeart/2005/8/layout/hProcess3"/>
    <dgm:cxn modelId="{75D3A89A-C692-4362-8030-B0A87DDC1571}" type="presParOf" srcId="{5EC156D1-D954-4E20-AD94-96AB947A015D}" destId="{3D67780E-A2A1-491C-90F5-C89E326EC13E}" srcOrd="0" destOrd="0" presId="urn:microsoft.com/office/officeart/2005/8/layout/hProcess3"/>
    <dgm:cxn modelId="{9C335DAF-0B5F-4D1E-A68B-DAC7E1B44B46}" type="presParOf" srcId="{5EC156D1-D954-4E20-AD94-96AB947A015D}" destId="{CB01536A-0A8B-491E-9247-BF7A647152A6}" srcOrd="1" destOrd="0" presId="urn:microsoft.com/office/officeart/2005/8/layout/hProcess3"/>
    <dgm:cxn modelId="{9CE58935-D7C6-4A6C-A002-C1AA049D41E8}" type="presParOf" srcId="{CB01536A-0A8B-491E-9247-BF7A647152A6}" destId="{FF2855FD-9AB0-4EA0-9F27-8B18F1DCC10B}" srcOrd="0" destOrd="0" presId="urn:microsoft.com/office/officeart/2005/8/layout/hProcess3"/>
    <dgm:cxn modelId="{9D27CC34-31D3-4906-97EF-5A795D337E81}" type="presParOf" srcId="{CB01536A-0A8B-491E-9247-BF7A647152A6}" destId="{49034414-1254-4B9C-9007-123B486898A5}" srcOrd="1" destOrd="0" presId="urn:microsoft.com/office/officeart/2005/8/layout/hProcess3"/>
    <dgm:cxn modelId="{662FDD9F-F638-44A9-8101-09A8F9AA4C2A}" type="presParOf" srcId="{CB01536A-0A8B-491E-9247-BF7A647152A6}" destId="{8EC8CB76-4994-46C7-ACD3-424BA4982C2D}" srcOrd="2" destOrd="0" presId="urn:microsoft.com/office/officeart/2005/8/layout/hProcess3"/>
    <dgm:cxn modelId="{A7580086-21D5-4C73-8D69-216CCC8C60CE}" type="presParOf" srcId="{CB01536A-0A8B-491E-9247-BF7A647152A6}" destId="{554346AA-B6F9-406B-92C5-E20D59C73256}" srcOrd="3" destOrd="0" presId="urn:microsoft.com/office/officeart/2005/8/layout/hProcess3"/>
    <dgm:cxn modelId="{87761D0E-8E01-47AA-A3A9-93CEC354D285}" type="presParOf" srcId="{5EC156D1-D954-4E20-AD94-96AB947A015D}" destId="{5AE7ACA8-ED20-48B4-B241-ED9A5C4A89A4}" srcOrd="2" destOrd="0" presId="urn:microsoft.com/office/officeart/2005/8/layout/hProcess3"/>
    <dgm:cxn modelId="{B5F2269D-F101-417F-BF8E-5E5C2CE03BCD}" type="presParOf" srcId="{5EC156D1-D954-4E20-AD94-96AB947A015D}" destId="{257360D5-1CF6-496B-8367-7B57D0276A96}" srcOrd="3" destOrd="0" presId="urn:microsoft.com/office/officeart/2005/8/layout/hProcess3"/>
    <dgm:cxn modelId="{F3D7A449-1BC6-4534-A201-E592B8A3196E}" type="presParOf" srcId="{5EC156D1-D954-4E20-AD94-96AB947A015D}" destId="{498D1AA2-B831-4D85-97C6-7E2DD7313E19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C9DCCA-0ADC-4A96-8D30-335B9E106692}">
      <dsp:nvSpPr>
        <dsp:cNvPr id="0" name=""/>
        <dsp:cNvSpPr/>
      </dsp:nvSpPr>
      <dsp:spPr>
        <a:xfrm rot="16200000">
          <a:off x="121" y="1125"/>
          <a:ext cx="3093750" cy="3093750"/>
        </a:xfrm>
        <a:prstGeom prst="downArrow">
          <a:avLst>
            <a:gd name="adj1" fmla="val 50000"/>
            <a:gd name="adj2" fmla="val 35000"/>
          </a:avLst>
        </a:prstGeom>
        <a:solidFill>
          <a:srgbClr val="92D05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資本主義</a:t>
          </a:r>
          <a:endParaRPr lang="en-US" altLang="zh-TW" sz="3000" kern="1200" dirty="0" smtClean="0"/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美、歐</a:t>
          </a:r>
          <a:r>
            <a:rPr lang="en-US" altLang="zh-TW" sz="3000" kern="1200" dirty="0" smtClean="0"/>
            <a:t>..</a:t>
          </a:r>
          <a:endParaRPr lang="zh-TW" altLang="en-US" sz="3000" kern="1200" dirty="0"/>
        </a:p>
      </dsp:txBody>
      <dsp:txXfrm rot="5400000">
        <a:off x="122" y="774561"/>
        <a:ext cx="2552344" cy="1546875"/>
      </dsp:txXfrm>
    </dsp:sp>
    <dsp:sp modelId="{7636E78B-E1F0-4D52-B1B9-1EA2086ED358}">
      <dsp:nvSpPr>
        <dsp:cNvPr id="0" name=""/>
        <dsp:cNvSpPr/>
      </dsp:nvSpPr>
      <dsp:spPr>
        <a:xfrm rot="5400000">
          <a:off x="4826128" y="1124"/>
          <a:ext cx="3093750" cy="3093750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共產主義</a:t>
          </a:r>
          <a:endParaRPr lang="en-US" altLang="zh-TW" sz="3000" kern="1200" dirty="0" smtClean="0"/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蘇、中</a:t>
          </a:r>
          <a:r>
            <a:rPr lang="en-US" altLang="zh-TW" sz="3000" kern="1200" dirty="0" smtClean="0"/>
            <a:t>..</a:t>
          </a:r>
        </a:p>
      </dsp:txBody>
      <dsp:txXfrm rot="-5400000">
        <a:off x="5367535" y="774562"/>
        <a:ext cx="2552344" cy="15468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DFAE0B-4C77-47DF-BF12-723155DB1475}">
      <dsp:nvSpPr>
        <dsp:cNvPr id="0" name=""/>
        <dsp:cNvSpPr/>
      </dsp:nvSpPr>
      <dsp:spPr>
        <a:xfrm>
          <a:off x="139064" y="738832"/>
          <a:ext cx="2660198" cy="140522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solidFill>
                <a:srgbClr val="002060"/>
              </a:solidFill>
            </a:rPr>
            <a:t>美蘇冷戰</a:t>
          </a:r>
          <a:endParaRPr lang="zh-TW" altLang="en-US" sz="3200" kern="1200" dirty="0">
            <a:solidFill>
              <a:srgbClr val="002060"/>
            </a:solidFill>
          </a:endParaRPr>
        </a:p>
      </dsp:txBody>
      <dsp:txXfrm>
        <a:off x="841674" y="738832"/>
        <a:ext cx="1254978" cy="1405220"/>
      </dsp:txXfrm>
    </dsp:sp>
    <dsp:sp modelId="{0DFA47BB-B522-4A60-9900-E4008C3340EB}">
      <dsp:nvSpPr>
        <dsp:cNvPr id="0" name=""/>
        <dsp:cNvSpPr/>
      </dsp:nvSpPr>
      <dsp:spPr>
        <a:xfrm>
          <a:off x="2435246" y="832048"/>
          <a:ext cx="1844931" cy="129355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rgbClr val="002060"/>
              </a:solidFill>
            </a:rPr>
            <a:t>蘇聯瓦解</a:t>
          </a:r>
          <a:endParaRPr lang="zh-TW" altLang="en-US" sz="2400" kern="1200" dirty="0">
            <a:solidFill>
              <a:srgbClr val="002060"/>
            </a:solidFill>
          </a:endParaRPr>
        </a:p>
      </dsp:txBody>
      <dsp:txXfrm>
        <a:off x="3082025" y="832048"/>
        <a:ext cx="551373" cy="1293558"/>
      </dsp:txXfrm>
    </dsp:sp>
    <dsp:sp modelId="{4439B528-CC22-47AE-8C19-052D451D58DC}">
      <dsp:nvSpPr>
        <dsp:cNvPr id="0" name=""/>
        <dsp:cNvSpPr/>
      </dsp:nvSpPr>
      <dsp:spPr>
        <a:xfrm>
          <a:off x="5529869" y="864096"/>
          <a:ext cx="2305444" cy="125081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solidFill>
                <a:srgbClr val="002060"/>
              </a:solidFill>
            </a:rPr>
            <a:t>中國     崛起</a:t>
          </a:r>
          <a:endParaRPr lang="zh-TW" altLang="en-US" sz="2800" kern="1200" dirty="0">
            <a:solidFill>
              <a:srgbClr val="002060"/>
            </a:solidFill>
          </a:endParaRPr>
        </a:p>
      </dsp:txBody>
      <dsp:txXfrm>
        <a:off x="6155276" y="864096"/>
        <a:ext cx="1054631" cy="1250813"/>
      </dsp:txXfrm>
    </dsp:sp>
    <dsp:sp modelId="{8640218E-682E-4D4B-A91D-09F235C52EA2}">
      <dsp:nvSpPr>
        <dsp:cNvPr id="0" name=""/>
        <dsp:cNvSpPr/>
      </dsp:nvSpPr>
      <dsp:spPr>
        <a:xfrm>
          <a:off x="4084809" y="837849"/>
          <a:ext cx="1844931" cy="129355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solidFill>
                <a:srgbClr val="002060"/>
              </a:solidFill>
            </a:rPr>
            <a:t>單邊</a:t>
          </a:r>
          <a:endParaRPr lang="zh-TW" altLang="en-US" sz="3000" kern="1200" dirty="0">
            <a:solidFill>
              <a:srgbClr val="002060"/>
            </a:solidFill>
          </a:endParaRPr>
        </a:p>
      </dsp:txBody>
      <dsp:txXfrm>
        <a:off x="4731588" y="837849"/>
        <a:ext cx="551373" cy="12935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D1AA2-B831-4D85-97C6-7E2DD7313E19}">
      <dsp:nvSpPr>
        <dsp:cNvPr id="0" name=""/>
        <dsp:cNvSpPr/>
      </dsp:nvSpPr>
      <dsp:spPr>
        <a:xfrm>
          <a:off x="0" y="375999"/>
          <a:ext cx="6096000" cy="3312000"/>
        </a:xfrm>
        <a:prstGeom prst="rightArrow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034414-1254-4B9C-9007-123B486898A5}">
      <dsp:nvSpPr>
        <dsp:cNvPr id="0" name=""/>
        <dsp:cNvSpPr/>
      </dsp:nvSpPr>
      <dsp:spPr>
        <a:xfrm>
          <a:off x="491728" y="1204000"/>
          <a:ext cx="4994671" cy="165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67360" rIns="0" bIns="4673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600" kern="1200" dirty="0" smtClean="0"/>
            <a:t>經濟合作期</a:t>
          </a:r>
          <a:r>
            <a:rPr lang="en-US" altLang="zh-TW" sz="4600" kern="1200" dirty="0" smtClean="0"/>
            <a:t>97~Now</a:t>
          </a:r>
          <a:endParaRPr lang="zh-TW" altLang="en-US" sz="4600" kern="1200" dirty="0"/>
        </a:p>
      </dsp:txBody>
      <dsp:txXfrm>
        <a:off x="491728" y="1204000"/>
        <a:ext cx="4994671" cy="1656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D1AA2-B831-4D85-97C6-7E2DD7313E19}">
      <dsp:nvSpPr>
        <dsp:cNvPr id="0" name=""/>
        <dsp:cNvSpPr/>
      </dsp:nvSpPr>
      <dsp:spPr>
        <a:xfrm>
          <a:off x="0" y="144163"/>
          <a:ext cx="4968552" cy="2664000"/>
        </a:xfrm>
        <a:prstGeom prst="rightArrow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034414-1254-4B9C-9007-123B486898A5}">
      <dsp:nvSpPr>
        <dsp:cNvPr id="0" name=""/>
        <dsp:cNvSpPr/>
      </dsp:nvSpPr>
      <dsp:spPr>
        <a:xfrm>
          <a:off x="400783" y="810164"/>
          <a:ext cx="4070913" cy="133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75920" rIns="0" bIns="37592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kern="1200" dirty="0" smtClean="0"/>
            <a:t>經濟合作期</a:t>
          </a:r>
          <a:r>
            <a:rPr lang="en-US" altLang="zh-TW" sz="3700" kern="1200" dirty="0" smtClean="0"/>
            <a:t>97~Now</a:t>
          </a:r>
          <a:endParaRPr lang="zh-TW" altLang="en-US" sz="3700" kern="1200" dirty="0"/>
        </a:p>
      </dsp:txBody>
      <dsp:txXfrm>
        <a:off x="400783" y="810164"/>
        <a:ext cx="4070913" cy="1332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81FD2-4964-4772-810D-49B7C13E99A1}" type="datetimeFigureOut">
              <a:rPr lang="zh-TW" altLang="en-US" smtClean="0"/>
              <a:t>2011/12/1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A1C3A-52E8-4B7B-92E5-BB9C25C42C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3844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01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0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230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4684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30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010" y="8684684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DF27D4B1-F7B0-4F5D-9F83-0A431B36EA1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62748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09515666-65B0-46C0-935B-4DBE12D4D19C}" type="slidenum">
              <a:rPr lang="en-US" altLang="zh-TW" smtClean="0">
                <a:latin typeface="Times New Roman" pitchFamily="18" charset="0"/>
              </a:rPr>
              <a:pPr eaLnBrk="1" hangingPunct="1"/>
              <a:t>1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4FF9F591-C61E-4B74-B6B7-114A8BD2CF5F}" type="slidenum">
              <a:rPr lang="en-US" altLang="zh-TW" smtClean="0">
                <a:latin typeface="Times New Roman" pitchFamily="18" charset="0"/>
              </a:rPr>
              <a:pPr eaLnBrk="1" hangingPunct="1"/>
              <a:t>15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43A59B5C-9C13-4843-93FE-DE687145718C}" type="slidenum">
              <a:rPr lang="en-US" altLang="zh-TW" smtClean="0">
                <a:latin typeface="Times New Roman" pitchFamily="18" charset="0"/>
              </a:rPr>
              <a:pPr eaLnBrk="1" hangingPunct="1"/>
              <a:t>16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30AF34DD-B326-4C1C-8C99-D88B2F904884}" type="slidenum">
              <a:rPr lang="en-US" altLang="zh-TW" smtClean="0">
                <a:latin typeface="Times New Roman" pitchFamily="18" charset="0"/>
              </a:rPr>
              <a:pPr eaLnBrk="1" hangingPunct="1"/>
              <a:t>18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DC52EDEF-D3CE-4B88-A595-CB7EA13BBBAC}" type="slidenum">
              <a:rPr lang="en-US" altLang="zh-TW" smtClean="0">
                <a:latin typeface="Times New Roman" pitchFamily="18" charset="0"/>
              </a:rPr>
              <a:pPr eaLnBrk="1" hangingPunct="1"/>
              <a:t>19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3759A02A-5894-4EC5-867A-13985D37ED2B}" type="slidenum">
              <a:rPr lang="en-US" altLang="zh-TW" smtClean="0">
                <a:latin typeface="Times New Roman" pitchFamily="18" charset="0"/>
              </a:rPr>
              <a:pPr eaLnBrk="1" hangingPunct="1"/>
              <a:t>22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32DFF855-28F2-43D9-8F83-885A3672212B}" type="slidenum">
              <a:rPr lang="en-US" altLang="zh-TW" smtClean="0">
                <a:latin typeface="Times New Roman" pitchFamily="18" charset="0"/>
              </a:rPr>
              <a:pPr eaLnBrk="1" hangingPunct="1"/>
              <a:t>24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70A5DBB8-9D3E-4CD7-8B24-E873D0D88CF9}" type="slidenum">
              <a:rPr lang="en-US" altLang="zh-TW" smtClean="0">
                <a:latin typeface="Times New Roman" pitchFamily="18" charset="0"/>
              </a:rPr>
              <a:pPr eaLnBrk="1" hangingPunct="1"/>
              <a:t>25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4461163C-8253-4465-86F6-17725753A5B2}" type="slidenum">
              <a:rPr lang="en-US" altLang="zh-TW" smtClean="0">
                <a:latin typeface="Times New Roman" pitchFamily="18" charset="0"/>
              </a:rPr>
              <a:pPr eaLnBrk="1" hangingPunct="1"/>
              <a:t>30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691B3E78-0BFC-474D-86E0-427730E5E8A3}" type="slidenum">
              <a:rPr lang="en-US" altLang="zh-TW" smtClean="0">
                <a:latin typeface="Times New Roman" pitchFamily="18" charset="0"/>
              </a:rPr>
              <a:pPr eaLnBrk="1" hangingPunct="1"/>
              <a:t>4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742FDB8E-B3AF-4461-857F-0B2CB1086898}" type="slidenum">
              <a:rPr lang="en-US" altLang="zh-TW" smtClean="0">
                <a:latin typeface="Times New Roman" pitchFamily="18" charset="0"/>
              </a:rPr>
              <a:pPr eaLnBrk="1" hangingPunct="1"/>
              <a:t>6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87E904EB-4F22-4A33-AF19-C52C8FE1BFC2}" type="slidenum">
              <a:rPr lang="en-US" altLang="zh-TW" smtClean="0">
                <a:latin typeface="Times New Roman" pitchFamily="18" charset="0"/>
              </a:rPr>
              <a:pPr eaLnBrk="1" hangingPunct="1"/>
              <a:t>7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DE15705A-87A5-4369-BDC6-4C87B7FF5014}" type="slidenum">
              <a:rPr lang="en-US" altLang="zh-TW" smtClean="0">
                <a:latin typeface="Times New Roman" pitchFamily="18" charset="0"/>
              </a:rPr>
              <a:pPr eaLnBrk="1" hangingPunct="1"/>
              <a:t>8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742FDB8E-B3AF-4461-857F-0B2CB1086898}" type="slidenum">
              <a:rPr lang="en-US" altLang="zh-TW" smtClean="0">
                <a:latin typeface="Times New Roman" pitchFamily="18" charset="0"/>
              </a:rPr>
              <a:pPr eaLnBrk="1" hangingPunct="1"/>
              <a:t>9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C2E0EABB-4D1C-488E-B537-532034E305EC}" type="slidenum">
              <a:rPr lang="en-US" altLang="zh-TW" smtClean="0">
                <a:latin typeface="Times New Roman" pitchFamily="18" charset="0"/>
              </a:rPr>
              <a:pPr eaLnBrk="1" hangingPunct="1"/>
              <a:t>10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1FD4249D-EF1F-402C-A934-70E08641C4AF}" type="slidenum">
              <a:rPr lang="en-US" altLang="zh-TW" smtClean="0">
                <a:latin typeface="Times New Roman" pitchFamily="18" charset="0"/>
              </a:rPr>
              <a:pPr eaLnBrk="1" hangingPunct="1"/>
              <a:t>11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0B529639-30D8-4116-9697-61BFA9505D09}" type="slidenum">
              <a:rPr lang="en-US" altLang="zh-TW" smtClean="0">
                <a:latin typeface="Times New Roman" pitchFamily="18" charset="0"/>
              </a:rPr>
              <a:pPr eaLnBrk="1" hangingPunct="1"/>
              <a:t>12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zh-TW" altLang="zh-TW" sz="2400">
              <a:latin typeface="Times New Roman" pitchFamily="18" charset="0"/>
            </a:endParaRPr>
          </a:p>
        </p:txBody>
      </p:sp>
      <p:pic>
        <p:nvPicPr>
          <p:cNvPr id="5" name="Picture 3" descr="ANABN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0" t="-1314" r="-2" b="-36961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hidden"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zh-TW" altLang="zh-TW" sz="2400">
              <a:latin typeface="Times New Roman" pitchFamily="18" charset="0"/>
            </a:endParaRP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096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315189C5-9CEB-4504-9776-0B88CE2F9B8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697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BC888-EE3B-4B38-9D17-92CDB4AF6C16}" type="slidenum">
              <a:rPr lang="en-US" altLang="zh-TW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134004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34150" y="2133600"/>
            <a:ext cx="2000250" cy="40830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2133600"/>
            <a:ext cx="5848350" cy="40830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18B57-9353-4804-AC53-B277048FBCC5}" type="slidenum">
              <a:rPr lang="en-US" altLang="zh-TW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327333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133600"/>
            <a:ext cx="7924800" cy="914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3276600"/>
            <a:ext cx="7924800" cy="294005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F7BF7-BB43-4EF8-880B-D182B1E42170}" type="slidenum">
              <a:rPr lang="en-US" altLang="zh-TW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282305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84AFA-3F00-4C9C-AE74-9DAA2F32013C}" type="slidenum">
              <a:rPr lang="en-US" altLang="zh-TW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53376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C2AC7-6CEA-4FD6-A085-62861AD1BF98}" type="slidenum">
              <a:rPr lang="en-US" altLang="zh-TW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227270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3276600"/>
            <a:ext cx="3886200" cy="294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3276600"/>
            <a:ext cx="3886200" cy="294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1D17C-702C-4045-B827-A101F8A117CF}" type="slidenum">
              <a:rPr lang="en-US" altLang="zh-TW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159182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955BD-5DE6-4564-86A6-4F1D8CE2F744}" type="slidenum">
              <a:rPr lang="en-US" altLang="zh-TW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6642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54CFE-0C78-4D50-A6E5-272D571B61DC}" type="slidenum">
              <a:rPr lang="en-US" altLang="zh-TW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193230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85F6A-0036-48B4-A6B3-8F1CD1117B66}" type="slidenum">
              <a:rPr lang="en-US" altLang="zh-TW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413609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7608E-AFD6-425A-B591-F24C8E215D99}" type="slidenum">
              <a:rPr lang="en-US" altLang="zh-TW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311632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A78B4-34DB-42C0-84C3-E8D512C685FC}" type="slidenum">
              <a:rPr lang="en-US" altLang="zh-TW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290774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133600"/>
            <a:ext cx="7924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204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204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400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400">
                <a:solidFill>
                  <a:schemeClr val="tx2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fld id="{003E30E6-D1C8-4412-AAE0-7A19A11E40CF}" type="slidenum">
              <a:rPr lang="en-US" altLang="zh-TW"/>
              <a:pPr>
                <a:defRPr/>
              </a:pPr>
              <a:t>‹#›</a:t>
            </a:fld>
            <a:endParaRPr lang="en-US" altLang="zh-TW" sz="1400"/>
          </a:p>
        </p:txBody>
      </p:sp>
      <p:sp>
        <p:nvSpPr>
          <p:cNvPr id="103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3276600"/>
            <a:ext cx="7924800" cy="294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66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66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66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66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66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b="1">
          <a:solidFill>
            <a:srgbClr val="0066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b="1">
          <a:solidFill>
            <a:srgbClr val="0066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b="1">
          <a:solidFill>
            <a:srgbClr val="0066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b="1">
          <a:solidFill>
            <a:srgbClr val="0066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Blip>
          <a:blip r:embed="rId15"/>
        </a:buBlip>
        <a:defRPr kumimoji="1" sz="28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Blip>
          <a:blip r:embed="rId15"/>
        </a:buBlip>
        <a:defRPr kumimoji="1" sz="2800">
          <a:solidFill>
            <a:srgbClr val="000000"/>
          </a:solidFill>
          <a:latin typeface="+mn-lt"/>
          <a:ea typeface="+mn-ea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Font typeface="Wingdings" pitchFamily="2" charset="2"/>
        <a:buBlip>
          <a:blip r:embed="rId15"/>
        </a:buBlip>
        <a:defRPr kumimoji="1" sz="2800">
          <a:solidFill>
            <a:srgbClr val="000000"/>
          </a:solidFill>
          <a:latin typeface="+mn-lt"/>
          <a:ea typeface="+mn-ea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5"/>
        </a:buBlip>
        <a:defRPr kumimoji="1" sz="2800">
          <a:solidFill>
            <a:srgbClr val="00000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kumimoji="1" sz="28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kumimoji="1" sz="28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kumimoji="1" sz="28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kumimoji="1" sz="28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kumimoji="1" sz="2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284538"/>
            <a:ext cx="91440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4400" dirty="0" smtClean="0">
                <a:latin typeface="標楷體" pitchFamily="65" charset="-120"/>
              </a:rPr>
              <a:t>第九章 </a:t>
            </a:r>
            <a:br>
              <a:rPr lang="zh-TW" altLang="en-US" sz="4400" dirty="0" smtClean="0">
                <a:latin typeface="標楷體" pitchFamily="65" charset="-120"/>
              </a:rPr>
            </a:br>
            <a:r>
              <a:rPr lang="zh-TW" altLang="en-US" sz="4400" dirty="0" smtClean="0">
                <a:latin typeface="標楷體" pitchFamily="65" charset="-120"/>
              </a:rPr>
              <a:t/>
            </a:r>
            <a:br>
              <a:rPr lang="zh-TW" altLang="en-US" sz="4400" dirty="0" smtClean="0">
                <a:latin typeface="標楷體" pitchFamily="65" charset="-120"/>
              </a:rPr>
            </a:br>
            <a:r>
              <a:rPr lang="zh-TW" altLang="en-US" sz="4000" dirty="0" smtClean="0">
                <a:solidFill>
                  <a:schemeClr val="tx2"/>
                </a:solidFill>
                <a:latin typeface="標楷體" pitchFamily="65" charset="-120"/>
              </a:rPr>
              <a:t>第三節 國際局勢與兩岸關係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6840537" cy="6477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4400" dirty="0" smtClean="0"/>
              <a:t>中美共同防禦條約</a:t>
            </a:r>
          </a:p>
        </p:txBody>
      </p:sp>
      <p:pic>
        <p:nvPicPr>
          <p:cNvPr id="71684" name="Picture 4" descr="cca220001%2Dhp%2Dhjm0140197%2D0001%2Di%2E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80728"/>
            <a:ext cx="5472113" cy="3990975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39552" y="1988840"/>
            <a:ext cx="19442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於華盛頓簽約外交部長</a:t>
            </a:r>
            <a:r>
              <a:rPr lang="zh-TW" altLang="en-US" sz="3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葉公超與國務卿</a:t>
            </a:r>
            <a:r>
              <a:rPr lang="zh-TW" altLang="en-US" sz="32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杜勒斯</a:t>
            </a:r>
            <a:endParaRPr lang="zh-TW" altLang="en-US" dirty="0"/>
          </a:p>
        </p:txBody>
      </p:sp>
      <p:pic>
        <p:nvPicPr>
          <p:cNvPr id="8" name="Picture 2" descr="cca220002%2Dhp%2Dp00800000000000500l%2D0001%2Di%2E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76256" cy="696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88913"/>
            <a:ext cx="79248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4800" smtClean="0"/>
              <a:t>中華民國退出聯合國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2276872"/>
            <a:ext cx="3779838" cy="47974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TW" altLang="en-US" sz="3200" dirty="0" smtClean="0"/>
              <a:t>中華民國駐聯合國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3200" dirty="0" smtClean="0"/>
              <a:t>首席代表周書楷於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3200" dirty="0" smtClean="0"/>
              <a:t>1971</a:t>
            </a:r>
            <a:r>
              <a:rPr lang="zh-TW" altLang="en-US" sz="3200" dirty="0" smtClean="0"/>
              <a:t>年宣告退出聯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3200" dirty="0" smtClean="0"/>
              <a:t>合國，步下講臺的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3200" dirty="0" smtClean="0"/>
              <a:t>歷史鏡頭。</a:t>
            </a:r>
          </a:p>
        </p:txBody>
      </p:sp>
      <p:pic>
        <p:nvPicPr>
          <p:cNvPr id="74756" name="Picture 4" descr="退出聯合國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618" y="1579741"/>
            <a:ext cx="5404231" cy="388843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642350" cy="1008062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4800" dirty="0" smtClean="0"/>
              <a:t>尼克森訪中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00213"/>
            <a:ext cx="4103688" cy="42481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sz="3200" dirty="0" smtClean="0"/>
              <a:t>1972</a:t>
            </a:r>
            <a:r>
              <a:rPr lang="zh-TW" altLang="en-US" sz="3200" dirty="0" smtClean="0"/>
              <a:t>年</a:t>
            </a:r>
            <a:r>
              <a:rPr lang="en-US" altLang="zh-TW" sz="3200" dirty="0" smtClean="0"/>
              <a:t>2</a:t>
            </a:r>
            <a:r>
              <a:rPr lang="zh-TW" altLang="en-US" sz="3200" dirty="0" smtClean="0"/>
              <a:t>月</a:t>
            </a:r>
            <a:r>
              <a:rPr lang="en-US" altLang="zh-TW" sz="3200" dirty="0" smtClean="0"/>
              <a:t>21</a:t>
            </a:r>
            <a:r>
              <a:rPr lang="zh-TW" altLang="en-US" sz="3200" dirty="0" smtClean="0"/>
              <a:t>日至</a:t>
            </a:r>
            <a:r>
              <a:rPr lang="en-US" altLang="zh-TW" sz="3200" dirty="0" smtClean="0"/>
              <a:t>28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3200" dirty="0" smtClean="0"/>
              <a:t>日，美國總統尼克森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3200" dirty="0" smtClean="0"/>
              <a:t>訪問中國。圖為毛澤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3200" dirty="0" smtClean="0"/>
              <a:t>東會見尼克森總統。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TW" sz="3200" dirty="0" smtClean="0"/>
          </a:p>
        </p:txBody>
      </p:sp>
      <p:pic>
        <p:nvPicPr>
          <p:cNvPr id="75780" name="Picture 4" descr="尼克森訪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109" y="1700212"/>
            <a:ext cx="4865687" cy="386238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705247" y="4149080"/>
            <a:ext cx="3801041" cy="1754326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破冰之旅</a:t>
            </a:r>
            <a:endParaRPr lang="en-US" altLang="zh-TW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altLang="zh-TW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&lt;</a:t>
            </a:r>
            <a:r>
              <a:rPr lang="zh-TW" alt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上海公報</a:t>
            </a:r>
            <a:r>
              <a:rPr lang="en-US" altLang="zh-TW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&gt;</a:t>
            </a:r>
            <a:endParaRPr lang="zh-TW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924800" cy="914400"/>
          </a:xfrm>
        </p:spPr>
        <p:txBody>
          <a:bodyPr/>
          <a:lstStyle/>
          <a:p>
            <a:r>
              <a:rPr lang="zh-TW" altLang="en-US" dirty="0" smtClean="0"/>
              <a:t>軍事對抗時期的兩場戰役</a:t>
            </a:r>
            <a:endParaRPr lang="zh-TW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4" y="1390412"/>
            <a:ext cx="6792022" cy="419882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20999999" lon="0" rev="212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361" y="2780928"/>
            <a:ext cx="7903260" cy="378941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600000" lon="0" rev="3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4447057" y="1381393"/>
            <a:ext cx="46089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古寧頭 民國</a:t>
            </a:r>
            <a:r>
              <a:rPr lang="en-US" altLang="zh-TW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38</a:t>
            </a:r>
          </a:p>
          <a:p>
            <a:pPr algn="ctr"/>
            <a:r>
              <a:rPr lang="zh-TW" alt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八二三 民國</a:t>
            </a:r>
            <a:r>
              <a:rPr lang="en-US" altLang="zh-TW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47</a:t>
            </a:r>
            <a:endParaRPr lang="zh-TW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485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2360" y="0"/>
            <a:ext cx="7924800" cy="914400"/>
          </a:xfrm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/>
            <a:r>
              <a:rPr lang="zh-TW" altLang="en-US" sz="4000" dirty="0" smtClean="0"/>
              <a:t>和平統戰時期</a:t>
            </a:r>
            <a:endParaRPr lang="zh-TW" altLang="en-U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7776864" cy="389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79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359775" cy="9144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000" dirty="0" smtClean="0"/>
              <a:t>                   和平統戰時期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628800"/>
            <a:ext cx="8856662" cy="4824164"/>
          </a:xfrm>
        </p:spPr>
        <p:txBody>
          <a:bodyPr/>
          <a:lstStyle/>
          <a:p>
            <a:pPr marL="715963" indent="-715963" eaLnBrk="1" hangingPunct="1">
              <a:buFont typeface="Wingdings" pitchFamily="2" charset="2"/>
              <a:buNone/>
            </a:pPr>
            <a:r>
              <a:rPr lang="zh-TW" altLang="en-US" dirty="0" smtClean="0"/>
              <a:t>一、民國</a:t>
            </a:r>
            <a:r>
              <a:rPr lang="en-US" altLang="zh-TW" dirty="0" smtClean="0"/>
              <a:t>68</a:t>
            </a:r>
            <a:r>
              <a:rPr lang="zh-TW" altLang="en-US" dirty="0" smtClean="0"/>
              <a:t>年</a:t>
            </a:r>
            <a:r>
              <a:rPr lang="zh-TW" altLang="en-US" dirty="0"/>
              <a:t>元月一日起</a:t>
            </a:r>
            <a:r>
              <a:rPr lang="zh-TW" altLang="en-US" dirty="0" smtClean="0"/>
              <a:t>：美國與中國大陸建交</a:t>
            </a:r>
          </a:p>
          <a:p>
            <a:pPr marL="715963" indent="-715963" eaLnBrk="1" hangingPunct="1">
              <a:buFont typeface="Wingdings" pitchFamily="2" charset="2"/>
              <a:buNone/>
            </a:pPr>
            <a:r>
              <a:rPr lang="zh-TW" altLang="en-US" dirty="0" smtClean="0"/>
              <a:t>        →美對臺「斷交、廢約、撤軍」</a:t>
            </a:r>
          </a:p>
          <a:p>
            <a:pPr marL="715963" indent="-715963" eaLnBrk="1" hangingPunct="1">
              <a:buNone/>
            </a:pPr>
            <a:r>
              <a:rPr lang="zh-TW" altLang="en-US" dirty="0"/>
              <a:t>二、中國發表</a:t>
            </a:r>
            <a:r>
              <a:rPr lang="en-US" altLang="zh-TW" dirty="0"/>
              <a:t>《</a:t>
            </a:r>
            <a:r>
              <a:rPr lang="zh-TW" altLang="en-US" dirty="0"/>
              <a:t>告臺灣同胞書</a:t>
            </a:r>
            <a:r>
              <a:rPr lang="en-US" altLang="zh-TW" dirty="0" smtClean="0"/>
              <a:t>》</a:t>
            </a:r>
          </a:p>
          <a:p>
            <a:pPr marL="715963" indent="-715963" eaLnBrk="1" hangingPunct="1">
              <a:buNone/>
            </a:pPr>
            <a:r>
              <a:rPr lang="zh-TW" altLang="en-US" dirty="0" smtClean="0"/>
              <a:t>三、民國</a:t>
            </a:r>
            <a:r>
              <a:rPr lang="en-US" altLang="zh-TW" dirty="0" smtClean="0"/>
              <a:t>68</a:t>
            </a:r>
            <a:r>
              <a:rPr lang="zh-TW" altLang="en-US" dirty="0" smtClean="0"/>
              <a:t>年</a:t>
            </a:r>
            <a:r>
              <a:rPr lang="en-US" altLang="zh-TW" dirty="0" smtClean="0"/>
              <a:t>(1979)</a:t>
            </a:r>
            <a:r>
              <a:rPr lang="zh-TW" altLang="en-US" dirty="0" smtClean="0"/>
              <a:t>：美通過</a:t>
            </a:r>
            <a:r>
              <a:rPr lang="en-US" altLang="zh-TW" dirty="0" smtClean="0">
                <a:solidFill>
                  <a:srgbClr val="FF0000"/>
                </a:solidFill>
              </a:rPr>
              <a:t>《</a:t>
            </a:r>
            <a:r>
              <a:rPr lang="zh-TW" altLang="en-US" dirty="0" smtClean="0">
                <a:solidFill>
                  <a:srgbClr val="FF0000"/>
                </a:solidFill>
              </a:rPr>
              <a:t>臺灣關係法</a:t>
            </a:r>
            <a:r>
              <a:rPr lang="en-US" altLang="zh-TW" dirty="0" smtClean="0">
                <a:solidFill>
                  <a:srgbClr val="FF0000"/>
                </a:solidFill>
              </a:rPr>
              <a:t>》</a:t>
            </a:r>
          </a:p>
          <a:p>
            <a:pPr marL="715963" indent="-715963" eaLnBrk="1" hangingPunct="1">
              <a:buFont typeface="Wingdings" pitchFamily="2" charset="2"/>
              <a:buNone/>
            </a:pPr>
            <a:r>
              <a:rPr lang="en-US" altLang="zh-TW" dirty="0" smtClean="0"/>
              <a:t>        →</a:t>
            </a:r>
            <a:r>
              <a:rPr lang="zh-TW" altLang="en-US" dirty="0" smtClean="0"/>
              <a:t>與臺灣保持半官方關係、對臺提供防禦性武器</a:t>
            </a:r>
            <a:endParaRPr lang="en-US" altLang="zh-TW" dirty="0" smtClean="0"/>
          </a:p>
          <a:p>
            <a:pPr marL="900113" indent="-900113" eaLnBrk="1" hangingPunct="1">
              <a:spcBef>
                <a:spcPct val="40000"/>
              </a:spcBef>
              <a:buNone/>
            </a:pPr>
            <a:r>
              <a:rPr lang="zh-TW" altLang="en-US" dirty="0"/>
              <a:t>四</a:t>
            </a:r>
            <a:r>
              <a:rPr lang="zh-TW" altLang="en-US" dirty="0" smtClean="0"/>
              <a:t>、</a:t>
            </a:r>
            <a:r>
              <a:rPr lang="zh-TW" altLang="en-US" dirty="0"/>
              <a:t>中國改採和平統一：鄧小平提出</a:t>
            </a:r>
          </a:p>
          <a:p>
            <a:pPr marL="900113" indent="-900113" eaLnBrk="1" hangingPunct="1">
              <a:spcBef>
                <a:spcPct val="40000"/>
              </a:spcBef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</a:t>
            </a:r>
            <a:r>
              <a:rPr lang="en-US" altLang="zh-TW" dirty="0" smtClean="0"/>
              <a:t>1</a:t>
            </a:r>
            <a:r>
              <a:rPr lang="en-US" altLang="zh-TW" dirty="0"/>
              <a:t>.</a:t>
            </a:r>
            <a:r>
              <a:rPr lang="zh-TW" altLang="en-US" dirty="0"/>
              <a:t>「三通、四流」、「一國兩制」</a:t>
            </a:r>
          </a:p>
          <a:p>
            <a:pPr marL="900113" indent="-900113" eaLnBrk="1" hangingPunct="1">
              <a:spcBef>
                <a:spcPct val="40000"/>
              </a:spcBef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</a:t>
            </a:r>
            <a:r>
              <a:rPr lang="en-US" altLang="zh-TW" dirty="0" smtClean="0"/>
              <a:t>2</a:t>
            </a:r>
            <a:r>
              <a:rPr lang="en-US" altLang="zh-TW" dirty="0"/>
              <a:t>.</a:t>
            </a:r>
            <a:r>
              <a:rPr lang="zh-TW" altLang="en-US" dirty="0"/>
              <a:t>未放棄「武力犯臺</a:t>
            </a:r>
            <a:r>
              <a:rPr lang="zh-TW" altLang="en-US" dirty="0" smtClean="0"/>
              <a:t>」</a:t>
            </a:r>
          </a:p>
          <a:p>
            <a:pPr marL="715963" indent="-715963" eaLnBrk="1" hangingPunct="1">
              <a:buNone/>
            </a:pPr>
            <a:endParaRPr lang="zh-TW" alt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9248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4800" dirty="0" smtClean="0"/>
              <a:t>中美建交中美斷交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3887788" cy="39401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dirty="0" smtClean="0"/>
              <a:t>1979</a:t>
            </a:r>
            <a:r>
              <a:rPr lang="zh-TW" altLang="en-US" dirty="0" smtClean="0"/>
              <a:t>年</a:t>
            </a:r>
            <a:r>
              <a:rPr lang="en-US" altLang="zh-TW" dirty="0" smtClean="0"/>
              <a:t>1</a:t>
            </a:r>
            <a:r>
              <a:rPr lang="zh-TW" altLang="en-US" dirty="0" smtClean="0"/>
              <a:t>月</a:t>
            </a:r>
            <a:r>
              <a:rPr lang="en-US" altLang="zh-TW" dirty="0" smtClean="0"/>
              <a:t>1</a:t>
            </a:r>
            <a:r>
              <a:rPr lang="zh-TW" altLang="en-US" dirty="0" smtClean="0"/>
              <a:t>日，中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dirty="0" smtClean="0"/>
              <a:t>華人民共和國駐美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dirty="0" smtClean="0"/>
              <a:t>國聯絡處在華盛頓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dirty="0" smtClean="0"/>
              <a:t>舉行招待會，慶祝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dirty="0" smtClean="0"/>
              <a:t>中美建交。圖為江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dirty="0" smtClean="0"/>
              <a:t>澤民主任和美國副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dirty="0" smtClean="0"/>
              <a:t>總統蒙代爾舉杯慶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dirty="0" smtClean="0"/>
              <a:t>祝。</a:t>
            </a:r>
          </a:p>
        </p:txBody>
      </p:sp>
      <p:pic>
        <p:nvPicPr>
          <p:cNvPr id="76804" name="Picture 4" descr="中美建交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791" y="1326295"/>
            <a:ext cx="5610378" cy="433495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195" y="2097663"/>
            <a:ext cx="5381261" cy="3422482"/>
          </a:xfrm>
          <a:prstGeom prst="rect">
            <a:avLst/>
          </a:prstGeom>
          <a:scene3d>
            <a:camera prst="perspectiveHeroicExtremeLeftFacing"/>
            <a:lightRig rig="threePt" dir="t"/>
          </a:scene3d>
          <a:sp3d>
            <a:bevelT/>
          </a:sp3d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86" y="2060849"/>
            <a:ext cx="4940650" cy="3600400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</p:pic>
      <p:sp>
        <p:nvSpPr>
          <p:cNvPr id="4" name="矩形 3"/>
          <p:cNvSpPr/>
          <p:nvPr/>
        </p:nvSpPr>
        <p:spPr>
          <a:xfrm>
            <a:off x="2483768" y="5520145"/>
            <a:ext cx="3679212" cy="923330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臺灣關係法</a:t>
            </a:r>
            <a:endParaRPr lang="zh-TW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677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924800" cy="914400"/>
          </a:xfrm>
        </p:spPr>
        <p:txBody>
          <a:bodyPr/>
          <a:lstStyle/>
          <a:p>
            <a:r>
              <a:rPr lang="zh-TW" altLang="en-US" sz="4000" dirty="0" smtClean="0"/>
              <a:t>                  和平</a:t>
            </a:r>
            <a:r>
              <a:rPr lang="zh-TW" altLang="en-US" sz="4000" dirty="0"/>
              <a:t>統戰時期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412776"/>
            <a:ext cx="7922840" cy="4803874"/>
          </a:xfrm>
        </p:spPr>
        <p:txBody>
          <a:bodyPr/>
          <a:lstStyle/>
          <a:p>
            <a:pPr marL="900113" indent="-900113" eaLnBrk="1" hangingPunct="1">
              <a:spcBef>
                <a:spcPct val="40000"/>
              </a:spcBef>
              <a:buNone/>
            </a:pPr>
            <a:r>
              <a:rPr lang="zh-TW" altLang="en-US" dirty="0"/>
              <a:t>五、蔣經國總統揭示：</a:t>
            </a:r>
          </a:p>
          <a:p>
            <a:pPr marL="900113" indent="-900113" eaLnBrk="1" hangingPunct="1">
              <a:spcBef>
                <a:spcPct val="40000"/>
              </a:spcBef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</a:t>
            </a:r>
            <a:r>
              <a:rPr lang="en-US" altLang="zh-TW" dirty="0" smtClean="0"/>
              <a:t>1</a:t>
            </a:r>
            <a:r>
              <a:rPr lang="en-US" altLang="zh-TW" dirty="0"/>
              <a:t>.</a:t>
            </a:r>
            <a:r>
              <a:rPr lang="zh-TW" altLang="en-US" dirty="0"/>
              <a:t>「三不政策」：「不接觸、不談判、不妥協」</a:t>
            </a:r>
          </a:p>
          <a:p>
            <a:pPr marL="900113" indent="-900113" eaLnBrk="1" hangingPunct="1">
              <a:spcBef>
                <a:spcPct val="40000"/>
              </a:spcBef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</a:t>
            </a:r>
            <a:r>
              <a:rPr lang="en-US" altLang="zh-TW" dirty="0" smtClean="0"/>
              <a:t>2</a:t>
            </a:r>
            <a:r>
              <a:rPr lang="en-US" altLang="zh-TW" dirty="0"/>
              <a:t>.</a:t>
            </a:r>
            <a:r>
              <a:rPr lang="zh-TW" altLang="en-US" dirty="0"/>
              <a:t>以「三民主義統一中國」取代「反共復國」</a:t>
            </a:r>
            <a:r>
              <a:rPr lang="zh-TW" altLang="en-US" dirty="0" smtClean="0"/>
              <a:t>口號</a:t>
            </a:r>
            <a:endParaRPr lang="en-US" altLang="zh-TW" dirty="0" smtClean="0"/>
          </a:p>
          <a:p>
            <a:pPr marL="715963" indent="-715963" eaLnBrk="1" hangingPunct="1">
              <a:spcBef>
                <a:spcPct val="30000"/>
              </a:spcBef>
              <a:buNone/>
            </a:pPr>
            <a:r>
              <a:rPr lang="zh-TW" altLang="en-US" dirty="0"/>
              <a:t>六</a:t>
            </a:r>
            <a:r>
              <a:rPr lang="zh-TW" altLang="en-US" dirty="0" smtClean="0"/>
              <a:t>、民國</a:t>
            </a:r>
            <a:r>
              <a:rPr lang="en-US" altLang="zh-TW" dirty="0"/>
              <a:t>70</a:t>
            </a:r>
            <a:r>
              <a:rPr lang="zh-TW" altLang="en-US" dirty="0"/>
              <a:t>年代</a:t>
            </a:r>
            <a:r>
              <a:rPr lang="en-US" altLang="zh-TW" dirty="0"/>
              <a:t>(1980</a:t>
            </a:r>
            <a:r>
              <a:rPr lang="zh-TW" altLang="en-US" dirty="0"/>
              <a:t>年代</a:t>
            </a:r>
            <a:r>
              <a:rPr lang="en-US" altLang="zh-TW" dirty="0"/>
              <a:t>)</a:t>
            </a:r>
            <a:r>
              <a:rPr lang="zh-TW" altLang="en-US" dirty="0"/>
              <a:t>：冷戰告終</a:t>
            </a:r>
          </a:p>
          <a:p>
            <a:pPr marL="715963" indent="-715963" eaLnBrk="1" hangingPunct="1">
              <a:spcBef>
                <a:spcPct val="30000"/>
              </a:spcBef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→</a:t>
            </a:r>
            <a:r>
              <a:rPr lang="zh-TW" altLang="en-US" dirty="0"/>
              <a:t>削弱美國與中國大陸結盟的必要</a:t>
            </a:r>
            <a:r>
              <a:rPr lang="zh-TW" altLang="en-US" dirty="0" smtClean="0"/>
              <a:t>性</a:t>
            </a:r>
            <a:endParaRPr lang="en-US" altLang="zh-TW" dirty="0" smtClean="0"/>
          </a:p>
          <a:p>
            <a:pPr marL="715963" indent="-715963" eaLnBrk="1" hangingPunct="1">
              <a:spcBef>
                <a:spcPct val="30000"/>
              </a:spcBef>
              <a:buNone/>
            </a:pPr>
            <a:r>
              <a:rPr lang="zh-TW" altLang="en-US" dirty="0"/>
              <a:t>七、</a:t>
            </a:r>
            <a:r>
              <a:rPr lang="zh-TW" altLang="en-US" dirty="0" smtClean="0"/>
              <a:t>民國</a:t>
            </a:r>
            <a:r>
              <a:rPr lang="en-US" altLang="zh-TW" dirty="0" smtClean="0"/>
              <a:t>71</a:t>
            </a:r>
            <a:r>
              <a:rPr lang="zh-TW" altLang="en-US" dirty="0" smtClean="0"/>
              <a:t>年</a:t>
            </a:r>
            <a:r>
              <a:rPr lang="en-US" altLang="zh-TW" dirty="0"/>
              <a:t>(1982)</a:t>
            </a:r>
            <a:r>
              <a:rPr lang="zh-TW" altLang="en-US" dirty="0"/>
              <a:t>：美中簽訂</a:t>
            </a:r>
            <a:r>
              <a:rPr lang="en-US" altLang="zh-TW" dirty="0">
                <a:solidFill>
                  <a:srgbClr val="FF0000"/>
                </a:solidFill>
              </a:rPr>
              <a:t>《</a:t>
            </a:r>
            <a:r>
              <a:rPr lang="zh-TW" altLang="en-US" dirty="0">
                <a:solidFill>
                  <a:srgbClr val="FF0000"/>
                </a:solidFill>
              </a:rPr>
              <a:t>八一七公報</a:t>
            </a:r>
            <a:r>
              <a:rPr lang="en-US" altLang="zh-TW" dirty="0">
                <a:solidFill>
                  <a:srgbClr val="FF0000"/>
                </a:solidFill>
              </a:rPr>
              <a:t>》</a:t>
            </a:r>
          </a:p>
          <a:p>
            <a:pPr marL="715963" indent="-715963" eaLnBrk="1" hangingPunct="1">
              <a:spcBef>
                <a:spcPct val="30000"/>
              </a:spcBef>
              <a:buNone/>
            </a:pPr>
            <a:r>
              <a:rPr lang="en-US" altLang="zh-TW" dirty="0"/>
              <a:t>         →</a:t>
            </a:r>
            <a:r>
              <a:rPr lang="zh-TW" altLang="en-US" dirty="0"/>
              <a:t>美承諾逐步減少對臺軍售</a:t>
            </a:r>
          </a:p>
          <a:p>
            <a:pPr marL="715963" indent="-715963" eaLnBrk="1" hangingPunct="1">
              <a:spcBef>
                <a:spcPct val="30000"/>
              </a:spcBef>
              <a:buNone/>
            </a:pP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777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3227" y="692696"/>
            <a:ext cx="8964612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TW" sz="4400" dirty="0" smtClean="0"/>
              <a:t>1982</a:t>
            </a:r>
            <a:r>
              <a:rPr lang="zh-TW" altLang="en-US" sz="4400" dirty="0" smtClean="0"/>
              <a:t>年中美兩國發表的</a:t>
            </a:r>
            <a:br>
              <a:rPr lang="zh-TW" altLang="en-US" sz="4400" dirty="0" smtClean="0"/>
            </a:br>
            <a:r>
              <a:rPr lang="en-US" altLang="zh-TW" sz="4400" dirty="0" smtClean="0"/>
              <a:t>《</a:t>
            </a:r>
            <a:r>
              <a:rPr lang="zh-TW" altLang="en-US" sz="4400" dirty="0" smtClean="0"/>
              <a:t>八一七公報</a:t>
            </a:r>
            <a:r>
              <a:rPr lang="en-US" altLang="zh-TW" sz="4400" dirty="0" smtClean="0"/>
              <a:t>》</a:t>
            </a:r>
          </a:p>
        </p:txBody>
      </p:sp>
      <p:pic>
        <p:nvPicPr>
          <p:cNvPr id="78851" name="Picture 3" descr="c03-02-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3468688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05" y="2133600"/>
            <a:ext cx="2808288" cy="431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133600"/>
            <a:ext cx="29527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0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333375"/>
            <a:ext cx="4543425" cy="9144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800" smtClean="0">
                <a:latin typeface="標楷體" pitchFamily="65" charset="-120"/>
              </a:rPr>
              <a:t>解除戒嚴的情景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00213"/>
            <a:ext cx="4141788" cy="39401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TW" altLang="en-US" sz="3600" smtClean="0"/>
              <a:t>民國</a:t>
            </a:r>
            <a:r>
              <a:rPr lang="en-US" altLang="zh-TW" sz="3600" smtClean="0"/>
              <a:t>76</a:t>
            </a:r>
            <a:r>
              <a:rPr lang="zh-TW" altLang="en-US" sz="3600" smtClean="0"/>
              <a:t>年，民眾以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3600" smtClean="0"/>
              <a:t>舞獅來慶祝為期</a:t>
            </a:r>
            <a:r>
              <a:rPr lang="en-US" altLang="zh-TW" sz="3600" smtClean="0"/>
              <a:t>38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3600" smtClean="0"/>
              <a:t>年的戒嚴枷鎖終於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3600" smtClean="0"/>
              <a:t>解除。</a:t>
            </a:r>
          </a:p>
          <a:p>
            <a:pPr eaLnBrk="1" hangingPunct="1"/>
            <a:endParaRPr lang="en-US" altLang="zh-TW" sz="1800" smtClean="0">
              <a:solidFill>
                <a:schemeClr val="tx1"/>
              </a:solidFill>
            </a:endParaRPr>
          </a:p>
        </p:txBody>
      </p:sp>
      <p:pic>
        <p:nvPicPr>
          <p:cNvPr id="36868" name="Picture 4" descr="戒嚴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412875"/>
            <a:ext cx="4624387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67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924800" cy="914400"/>
          </a:xfrm>
        </p:spPr>
        <p:txBody>
          <a:bodyPr/>
          <a:lstStyle/>
          <a:p>
            <a:pPr algn="ctr"/>
            <a:r>
              <a:rPr lang="zh-TW" altLang="en-US" sz="5400" dirty="0" smtClean="0"/>
              <a:t>國際局勢</a:t>
            </a:r>
            <a:endParaRPr lang="zh-TW" altLang="en-US" sz="5400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1017833"/>
              </p:ext>
            </p:extLst>
          </p:nvPr>
        </p:nvGraphicFramePr>
        <p:xfrm>
          <a:off x="467544" y="2060848"/>
          <a:ext cx="7920000" cy="3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026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24800" cy="914400"/>
          </a:xfrm>
        </p:spPr>
        <p:txBody>
          <a:bodyPr/>
          <a:lstStyle/>
          <a:p>
            <a:r>
              <a:rPr lang="zh-TW" altLang="en-US" dirty="0" smtClean="0"/>
              <a:t>  和緩</a:t>
            </a:r>
            <a:r>
              <a:rPr lang="zh-TW" altLang="en-US" dirty="0"/>
              <a:t>交流</a:t>
            </a:r>
            <a:r>
              <a:rPr lang="zh-TW" altLang="en-US" dirty="0" smtClean="0"/>
              <a:t>期民國</a:t>
            </a:r>
            <a:r>
              <a:rPr lang="en-US" altLang="zh-TW" dirty="0"/>
              <a:t>76~88</a:t>
            </a:r>
            <a:r>
              <a:rPr lang="zh-TW" altLang="en-US" dirty="0" smtClean="0"/>
              <a:t>年 </a:t>
            </a:r>
            <a:r>
              <a:rPr lang="en-US" altLang="zh-TW" dirty="0" smtClean="0"/>
              <a:t>(87-99)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466871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53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24800" cy="914400"/>
          </a:xfrm>
        </p:spPr>
        <p:txBody>
          <a:bodyPr/>
          <a:lstStyle/>
          <a:p>
            <a:r>
              <a:rPr lang="zh-TW" altLang="en-US" dirty="0" smtClean="0"/>
              <a:t>  和緩</a:t>
            </a:r>
            <a:r>
              <a:rPr lang="zh-TW" altLang="en-US" dirty="0"/>
              <a:t>交流</a:t>
            </a:r>
            <a:r>
              <a:rPr lang="zh-TW" altLang="en-US" dirty="0" smtClean="0"/>
              <a:t>期民國</a:t>
            </a:r>
            <a:r>
              <a:rPr lang="en-US" altLang="zh-TW" dirty="0"/>
              <a:t>76~88</a:t>
            </a:r>
            <a:r>
              <a:rPr lang="zh-TW" altLang="en-US" dirty="0" smtClean="0"/>
              <a:t>年 </a:t>
            </a:r>
            <a:r>
              <a:rPr lang="en-US" altLang="zh-TW" dirty="0" smtClean="0"/>
              <a:t>(87-99)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484784"/>
            <a:ext cx="7922840" cy="4731866"/>
          </a:xfrm>
        </p:spPr>
        <p:txBody>
          <a:bodyPr/>
          <a:lstStyle/>
          <a:p>
            <a:pPr marL="715963" indent="-715963" eaLnBrk="1" hangingPunct="1">
              <a:spcBef>
                <a:spcPct val="30000"/>
              </a:spcBef>
              <a:buNone/>
            </a:pPr>
            <a:r>
              <a:rPr lang="zh-TW" altLang="en-US" dirty="0" smtClean="0"/>
              <a:t>一、</a:t>
            </a:r>
            <a:r>
              <a:rPr lang="zh-TW" altLang="en-US" dirty="0"/>
              <a:t>民國</a:t>
            </a:r>
            <a:r>
              <a:rPr lang="en-US" altLang="zh-TW" dirty="0"/>
              <a:t>76</a:t>
            </a:r>
            <a:r>
              <a:rPr lang="zh-TW" altLang="en-US" dirty="0"/>
              <a:t>年：開放民眾赴大陸探親→進入和緩交流</a:t>
            </a:r>
            <a:r>
              <a:rPr lang="zh-TW" altLang="en-US" dirty="0" smtClean="0"/>
              <a:t>期</a:t>
            </a:r>
            <a:endParaRPr lang="en-US" altLang="zh-TW" dirty="0" smtClean="0"/>
          </a:p>
          <a:p>
            <a:pPr marL="715963" indent="-715963" eaLnBrk="1" hangingPunct="1">
              <a:spcBef>
                <a:spcPct val="30000"/>
              </a:spcBef>
              <a:buNone/>
            </a:pPr>
            <a:r>
              <a:rPr lang="zh-TW" altLang="en-US" dirty="0" smtClean="0"/>
              <a:t>二、</a:t>
            </a:r>
            <a:r>
              <a:rPr lang="zh-TW" altLang="en-US" dirty="0"/>
              <a:t>民國</a:t>
            </a:r>
            <a:r>
              <a:rPr lang="en-US" altLang="zh-TW" dirty="0"/>
              <a:t>78</a:t>
            </a:r>
            <a:r>
              <a:rPr lang="zh-TW" altLang="en-US" dirty="0"/>
              <a:t>年</a:t>
            </a:r>
            <a:r>
              <a:rPr lang="en-US" altLang="zh-TW" dirty="0"/>
              <a:t>(1989)</a:t>
            </a:r>
            <a:r>
              <a:rPr lang="zh-TW" altLang="en-US" dirty="0"/>
              <a:t>：六四天安門事件</a:t>
            </a:r>
          </a:p>
          <a:p>
            <a:pPr marL="715963" indent="-715963" eaLnBrk="1" hangingPunct="1">
              <a:spcBef>
                <a:spcPct val="30000"/>
              </a:spcBef>
              <a:buNone/>
            </a:pPr>
            <a:r>
              <a:rPr lang="zh-TW" altLang="en-US" dirty="0"/>
              <a:t>        →國際間同情臺灣處境者日漸</a:t>
            </a:r>
            <a:r>
              <a:rPr lang="zh-TW" altLang="en-US" dirty="0" smtClean="0"/>
              <a:t>增多</a:t>
            </a:r>
            <a:endParaRPr lang="en-US" altLang="zh-TW" dirty="0" smtClean="0"/>
          </a:p>
          <a:p>
            <a:pPr eaLnBrk="1" hangingPunct="1">
              <a:buNone/>
            </a:pPr>
            <a:r>
              <a:rPr lang="zh-TW" altLang="en-US" dirty="0" smtClean="0"/>
              <a:t>三、民國</a:t>
            </a:r>
            <a:r>
              <a:rPr lang="en-US" altLang="zh-TW" dirty="0"/>
              <a:t>79</a:t>
            </a:r>
            <a:r>
              <a:rPr lang="zh-TW" altLang="en-US" dirty="0"/>
              <a:t>年：總統府設「國家統一委員會</a:t>
            </a:r>
            <a:r>
              <a:rPr lang="zh-TW" altLang="en-US" dirty="0" smtClean="0"/>
              <a:t>」</a:t>
            </a:r>
            <a:endParaRPr lang="en-US" altLang="zh-TW" dirty="0"/>
          </a:p>
          <a:p>
            <a:pPr eaLnBrk="1" hangingPunct="1">
              <a:buNone/>
            </a:pPr>
            <a:r>
              <a:rPr lang="zh-TW" altLang="en-US" dirty="0" smtClean="0"/>
              <a:t>四</a:t>
            </a:r>
            <a:r>
              <a:rPr lang="zh-TW" altLang="en-US" dirty="0"/>
              <a:t>、</a:t>
            </a:r>
            <a:r>
              <a:rPr lang="zh-TW" altLang="en-US" dirty="0" smtClean="0"/>
              <a:t>民國</a:t>
            </a:r>
            <a:r>
              <a:rPr lang="en-US" altLang="zh-TW" dirty="0"/>
              <a:t>80</a:t>
            </a:r>
            <a:r>
              <a:rPr lang="zh-TW" altLang="en-US" dirty="0"/>
              <a:t>年：</a:t>
            </a:r>
          </a:p>
          <a:p>
            <a:pPr eaLnBrk="1" hangingPunct="1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</a:t>
            </a:r>
            <a:r>
              <a:rPr lang="en-US" altLang="zh-TW" dirty="0" smtClean="0"/>
              <a:t>A</a:t>
            </a:r>
            <a:r>
              <a:rPr lang="en-US" altLang="zh-TW" dirty="0"/>
              <a:t>.</a:t>
            </a:r>
            <a:r>
              <a:rPr lang="zh-TW" altLang="en-US" dirty="0"/>
              <a:t>行政院設立「大陸委員會」</a:t>
            </a:r>
            <a:r>
              <a:rPr lang="en-US" altLang="zh-TW" dirty="0"/>
              <a:t>(</a:t>
            </a:r>
            <a:r>
              <a:rPr lang="zh-TW" altLang="en-US" dirty="0"/>
              <a:t>陸委會</a:t>
            </a:r>
            <a:r>
              <a:rPr lang="en-US" altLang="zh-TW" dirty="0"/>
              <a:t>)</a:t>
            </a:r>
          </a:p>
          <a:p>
            <a:pPr eaLnBrk="1" hangingPunct="1">
              <a:buNone/>
            </a:pPr>
            <a:r>
              <a:rPr lang="zh-TW" altLang="en-US" dirty="0" smtClean="0"/>
              <a:t>        </a:t>
            </a:r>
            <a:r>
              <a:rPr lang="en-US" altLang="zh-TW" dirty="0" smtClean="0"/>
              <a:t>B</a:t>
            </a:r>
            <a:r>
              <a:rPr lang="en-US" altLang="zh-TW" dirty="0"/>
              <a:t>.</a:t>
            </a:r>
            <a:r>
              <a:rPr lang="zh-TW" altLang="en-US" dirty="0"/>
              <a:t>民間成立「海峽交流基金會」</a:t>
            </a:r>
            <a:r>
              <a:rPr lang="en-US" altLang="zh-TW" dirty="0"/>
              <a:t>(</a:t>
            </a:r>
            <a:r>
              <a:rPr lang="zh-TW" altLang="en-US" dirty="0"/>
              <a:t>海基會</a:t>
            </a:r>
            <a:r>
              <a:rPr lang="en-US" altLang="zh-TW" dirty="0"/>
              <a:t>)</a:t>
            </a:r>
          </a:p>
          <a:p>
            <a:pPr eaLnBrk="1" hangingPunct="1">
              <a:buNone/>
            </a:pPr>
            <a:r>
              <a:rPr lang="zh-TW" altLang="en-US" dirty="0" smtClean="0"/>
              <a:t>        </a:t>
            </a:r>
            <a:r>
              <a:rPr lang="en-US" altLang="zh-TW" dirty="0" smtClean="0"/>
              <a:t>C</a:t>
            </a:r>
            <a:r>
              <a:rPr lang="en-US" altLang="zh-TW" dirty="0"/>
              <a:t>.</a:t>
            </a:r>
            <a:r>
              <a:rPr lang="zh-TW" altLang="en-US" dirty="0"/>
              <a:t>廢除「動員戡亂時期臨時條款</a:t>
            </a:r>
            <a:r>
              <a:rPr lang="zh-TW" altLang="en-US" dirty="0" smtClean="0"/>
              <a:t>」</a:t>
            </a: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1248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84225" y="333375"/>
            <a:ext cx="8359775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TW" sz="4800" dirty="0" smtClean="0"/>
              <a:t>1989</a:t>
            </a:r>
            <a:r>
              <a:rPr lang="zh-TW" altLang="en-US" sz="4800" dirty="0" smtClean="0"/>
              <a:t>年的「六四天安門事件」</a:t>
            </a:r>
          </a:p>
        </p:txBody>
      </p:sp>
      <p:pic>
        <p:nvPicPr>
          <p:cNvPr id="79877" name="Picture 5" descr="六四天安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28585"/>
            <a:ext cx="8085993" cy="4447159"/>
          </a:xfrm>
          <a:prstGeom prst="rect">
            <a:avLst/>
          </a:prstGeom>
          <a:noFill/>
          <a:ln>
            <a:noFill/>
          </a:ln>
          <a:scene3d>
            <a:camera prst="perspective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4" descr="20030603102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1985"/>
            <a:ext cx="7624078" cy="5329674"/>
          </a:xfrm>
          <a:prstGeom prst="rect">
            <a:avLst/>
          </a:prstGeom>
          <a:noFill/>
          <a:ln>
            <a:noFill/>
          </a:ln>
          <a:scene3d>
            <a:camera prst="perspectiveLef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82" y="476672"/>
            <a:ext cx="8444099" cy="4151682"/>
          </a:xfrm>
          <a:prstGeom prst="rect">
            <a:avLst/>
          </a:prstGeom>
          <a:scene3d>
            <a:camera prst="perspectiveHeroicExtremeRightFacing"/>
            <a:lightRig rig="threePt" dir="t"/>
          </a:scene3d>
          <a:sp3d>
            <a:bevelT/>
          </a:sp3d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083" y="1412775"/>
            <a:ext cx="6497004" cy="3984829"/>
          </a:xfrm>
          <a:prstGeom prst="rect">
            <a:avLst/>
          </a:prstGeom>
          <a:scene3d>
            <a:camera prst="perspectiveHeroicExtremeLeftFacing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24800" cy="914400"/>
          </a:xfrm>
        </p:spPr>
        <p:txBody>
          <a:bodyPr/>
          <a:lstStyle/>
          <a:p>
            <a:r>
              <a:rPr lang="zh-TW" altLang="en-US" dirty="0" smtClean="0"/>
              <a:t>  和緩</a:t>
            </a:r>
            <a:r>
              <a:rPr lang="zh-TW" altLang="en-US" dirty="0"/>
              <a:t>交流</a:t>
            </a:r>
            <a:r>
              <a:rPr lang="zh-TW" altLang="en-US" dirty="0" smtClean="0"/>
              <a:t>期民國</a:t>
            </a:r>
            <a:r>
              <a:rPr lang="en-US" altLang="zh-TW" dirty="0"/>
              <a:t>76~88</a:t>
            </a:r>
            <a:r>
              <a:rPr lang="zh-TW" altLang="en-US" dirty="0" smtClean="0"/>
              <a:t>年 </a:t>
            </a:r>
            <a:r>
              <a:rPr lang="en-US" altLang="zh-TW" dirty="0" smtClean="0"/>
              <a:t>(87-99)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556792"/>
            <a:ext cx="7922840" cy="4731866"/>
          </a:xfrm>
        </p:spPr>
        <p:txBody>
          <a:bodyPr/>
          <a:lstStyle/>
          <a:p>
            <a:pPr marL="715963" indent="-715963" eaLnBrk="1" hangingPunct="1">
              <a:spcBef>
                <a:spcPct val="30000"/>
              </a:spcBef>
              <a:buNone/>
            </a:pPr>
            <a:r>
              <a:rPr lang="zh-TW" altLang="en-US" dirty="0"/>
              <a:t>五</a:t>
            </a:r>
            <a:r>
              <a:rPr lang="zh-TW" altLang="en-US" dirty="0" smtClean="0"/>
              <a:t>、</a:t>
            </a:r>
            <a:r>
              <a:rPr lang="zh-TW" altLang="en-US" dirty="0"/>
              <a:t>民國</a:t>
            </a:r>
            <a:r>
              <a:rPr lang="en-US" altLang="zh-TW" dirty="0"/>
              <a:t>81</a:t>
            </a:r>
            <a:r>
              <a:rPr lang="zh-TW" altLang="en-US" dirty="0"/>
              <a:t>年</a:t>
            </a:r>
            <a:r>
              <a:rPr lang="en-US" altLang="zh-TW" dirty="0"/>
              <a:t>(1992)</a:t>
            </a:r>
            <a:r>
              <a:rPr lang="zh-TW" altLang="en-US" dirty="0"/>
              <a:t>：臺美關係因軍購而頗有</a:t>
            </a:r>
            <a:r>
              <a:rPr lang="zh-TW" altLang="en-US" dirty="0" smtClean="0"/>
              <a:t>進展</a:t>
            </a:r>
            <a:endParaRPr lang="en-US" altLang="zh-TW" dirty="0" smtClean="0"/>
          </a:p>
          <a:p>
            <a:pPr marL="715963" indent="-715963" eaLnBrk="1" hangingPunct="1">
              <a:spcBef>
                <a:spcPct val="30000"/>
              </a:spcBef>
              <a:buNone/>
            </a:pPr>
            <a:r>
              <a:rPr lang="zh-TW" altLang="en-US" dirty="0" smtClean="0"/>
              <a:t>六、民國</a:t>
            </a:r>
            <a:r>
              <a:rPr lang="en-US" altLang="zh-TW" dirty="0"/>
              <a:t>82</a:t>
            </a:r>
            <a:r>
              <a:rPr lang="zh-TW" altLang="en-US" dirty="0"/>
              <a:t>年第一次「辜汪會談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pPr marL="715963" indent="-715963" eaLnBrk="1" hangingPunct="1">
              <a:spcBef>
                <a:spcPct val="30000"/>
              </a:spcBef>
              <a:buNone/>
            </a:pPr>
            <a:r>
              <a:rPr lang="zh-TW" altLang="en-US" dirty="0" smtClean="0"/>
              <a:t>         →</a:t>
            </a:r>
            <a:r>
              <a:rPr lang="zh-TW" altLang="en-US" dirty="0"/>
              <a:t>兩岸協商走向</a:t>
            </a:r>
            <a:r>
              <a:rPr lang="zh-TW" altLang="en-US" dirty="0" smtClean="0"/>
              <a:t>制度化</a:t>
            </a:r>
            <a:endParaRPr lang="en-US" altLang="zh-TW" dirty="0" smtClean="0"/>
          </a:p>
          <a:p>
            <a:pPr marL="625475" indent="-625475" eaLnBrk="1" hangingPunct="1">
              <a:buNone/>
            </a:pPr>
            <a:r>
              <a:rPr lang="zh-TW" altLang="en-US" dirty="0" smtClean="0"/>
              <a:t>七、民國</a:t>
            </a:r>
            <a:r>
              <a:rPr lang="en-US" altLang="zh-TW" dirty="0"/>
              <a:t>84</a:t>
            </a:r>
            <a:r>
              <a:rPr lang="zh-TW" altLang="en-US" dirty="0"/>
              <a:t>年：李登輝赴美訪問母校</a:t>
            </a:r>
            <a:r>
              <a:rPr lang="en-US" altLang="zh-TW" dirty="0"/>
              <a:t>(</a:t>
            </a:r>
            <a:r>
              <a:rPr lang="zh-TW" altLang="en-US" dirty="0"/>
              <a:t>康乃爾大學</a:t>
            </a:r>
            <a:r>
              <a:rPr lang="en-US" altLang="zh-TW" dirty="0"/>
              <a:t>)</a:t>
            </a:r>
          </a:p>
          <a:p>
            <a:pPr marL="625475" indent="-625475" eaLnBrk="1" hangingPunct="1">
              <a:buNone/>
            </a:pPr>
            <a:r>
              <a:rPr lang="zh-TW" altLang="en-US" dirty="0" smtClean="0"/>
              <a:t>        民國</a:t>
            </a:r>
            <a:r>
              <a:rPr lang="en-US" altLang="zh-TW" dirty="0"/>
              <a:t>85</a:t>
            </a:r>
            <a:r>
              <a:rPr lang="zh-TW" altLang="en-US" dirty="0"/>
              <a:t>年：臺灣第一次總統直接</a:t>
            </a:r>
            <a:r>
              <a:rPr lang="zh-TW" altLang="en-US" dirty="0" smtClean="0"/>
              <a:t>民選</a:t>
            </a:r>
          </a:p>
          <a:p>
            <a:pPr marL="625475" indent="-625475" eaLnBrk="1" hangingPunct="1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→中國進行軍事演習、兩岸緊張情勢升高。</a:t>
            </a:r>
            <a:endParaRPr lang="en-US" altLang="zh-TW" dirty="0" smtClean="0"/>
          </a:p>
          <a:p>
            <a:pPr marL="715963" indent="-715963" eaLnBrk="1" hangingPunct="1">
              <a:spcBef>
                <a:spcPct val="30000"/>
              </a:spcBef>
              <a:buNone/>
            </a:pPr>
            <a:r>
              <a:rPr lang="zh-TW" altLang="en-US" dirty="0" smtClean="0"/>
              <a:t>八、民國</a:t>
            </a:r>
            <a:r>
              <a:rPr lang="en-US" altLang="zh-TW" dirty="0"/>
              <a:t>87</a:t>
            </a:r>
            <a:r>
              <a:rPr lang="zh-TW" altLang="en-US" dirty="0"/>
              <a:t>年：柯林頓訪中，</a:t>
            </a:r>
            <a:r>
              <a:rPr lang="zh-TW" altLang="en-US" dirty="0" smtClean="0"/>
              <a:t>發表新三不政策</a:t>
            </a:r>
            <a:endParaRPr lang="zh-TW" altLang="en-US" dirty="0"/>
          </a:p>
          <a:p>
            <a:pPr marL="715963" indent="-715963" eaLnBrk="1" hangingPunct="1">
              <a:spcBef>
                <a:spcPct val="30000"/>
              </a:spcBef>
              <a:buNone/>
            </a:pP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366"/>
            <a:ext cx="9160705" cy="682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辜汪會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092" y="1000575"/>
            <a:ext cx="4680520" cy="34054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365"/>
            <a:ext cx="9144000" cy="687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3564"/>
            <a:ext cx="9026868" cy="6784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49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32303" y="-49560"/>
            <a:ext cx="4325937" cy="1030288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4000" dirty="0" smtClean="0"/>
              <a:t>辜汪會談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365104"/>
            <a:ext cx="8892480" cy="2219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TW" altLang="en-US" dirty="0" smtClean="0"/>
              <a:t>     </a:t>
            </a:r>
            <a:r>
              <a:rPr lang="en-US" altLang="zh-TW" dirty="0" smtClean="0"/>
              <a:t>1993</a:t>
            </a:r>
            <a:r>
              <a:rPr lang="zh-TW" altLang="en-US" dirty="0" smtClean="0"/>
              <a:t>年</a:t>
            </a:r>
            <a:r>
              <a:rPr lang="en-US" altLang="zh-TW" dirty="0" smtClean="0"/>
              <a:t>4</a:t>
            </a:r>
            <a:r>
              <a:rPr lang="zh-TW" altLang="en-US" dirty="0" smtClean="0"/>
              <a:t>月，舉世矚目的第一次“辜汪會談”在新加坡海皇大廈正式舉行。海基會會長辜振甫</a:t>
            </a:r>
            <a:r>
              <a:rPr lang="en-US" altLang="zh-TW" dirty="0" smtClean="0"/>
              <a:t>(</a:t>
            </a:r>
            <a:r>
              <a:rPr lang="zh-TW" altLang="en-US" dirty="0" smtClean="0"/>
              <a:t>右</a:t>
            </a:r>
            <a:r>
              <a:rPr lang="en-US" altLang="zh-TW" dirty="0" smtClean="0"/>
              <a:t>)</a:t>
            </a:r>
            <a:r>
              <a:rPr lang="zh-TW" altLang="en-US" dirty="0" smtClean="0"/>
              <a:t>和海協會會長汪道涵</a:t>
            </a:r>
            <a:r>
              <a:rPr lang="en-US" altLang="zh-TW" dirty="0" smtClean="0"/>
              <a:t>(</a:t>
            </a:r>
            <a:r>
              <a:rPr lang="zh-TW" altLang="en-US" dirty="0" smtClean="0"/>
              <a:t>左</a:t>
            </a:r>
            <a:r>
              <a:rPr lang="en-US" altLang="zh-TW" dirty="0" smtClean="0"/>
              <a:t>)</a:t>
            </a:r>
            <a:r>
              <a:rPr lang="zh-TW" altLang="en-US" dirty="0" smtClean="0"/>
              <a:t>展現高度智能，克服會談中出現的種種問題，會談順利舉行，簽署了</a:t>
            </a:r>
            <a:r>
              <a:rPr lang="en-US" altLang="zh-TW" dirty="0" smtClean="0"/>
              <a:t>《</a:t>
            </a:r>
            <a:r>
              <a:rPr lang="zh-TW" altLang="en-US" dirty="0" smtClean="0"/>
              <a:t>汪辜會談共同協議</a:t>
            </a:r>
            <a:r>
              <a:rPr lang="en-US" altLang="zh-TW" dirty="0" smtClean="0"/>
              <a:t>》</a:t>
            </a:r>
            <a:r>
              <a:rPr lang="zh-TW" altLang="en-US" dirty="0" smtClean="0"/>
              <a:t>等四項協議。</a:t>
            </a:r>
          </a:p>
        </p:txBody>
      </p:sp>
      <p:pic>
        <p:nvPicPr>
          <p:cNvPr id="90116" name="Picture 4" descr="辜汪會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80728"/>
            <a:ext cx="4680520" cy="34054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97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01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9248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4000" dirty="0" smtClean="0"/>
              <a:t>李登輝赴美訪問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4897437" cy="4365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dirty="0" smtClean="0"/>
              <a:t>1995</a:t>
            </a:r>
            <a:r>
              <a:rPr lang="zh-TW" altLang="en-US" dirty="0" smtClean="0"/>
              <a:t>年</a:t>
            </a:r>
            <a:r>
              <a:rPr lang="en-US" altLang="zh-TW" dirty="0" smtClean="0"/>
              <a:t>6</a:t>
            </a:r>
            <a:r>
              <a:rPr lang="zh-TW" altLang="en-US" dirty="0" smtClean="0"/>
              <a:t>月</a:t>
            </a:r>
            <a:r>
              <a:rPr lang="en-US" altLang="zh-TW" dirty="0" smtClean="0"/>
              <a:t>7</a:t>
            </a:r>
            <a:r>
              <a:rPr lang="zh-TW" altLang="en-US" dirty="0" smtClean="0"/>
              <a:t>日，李登輝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dirty="0" smtClean="0"/>
              <a:t>以臺灣總統的身分，獲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dirty="0" smtClean="0"/>
              <a:t>得美國行政部門許可，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dirty="0" smtClean="0"/>
              <a:t>前往母校康乃爾大學舉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dirty="0" smtClean="0"/>
              <a:t>行講座。其演說引發兩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dirty="0" smtClean="0"/>
              <a:t>岸之間相當一段時間的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dirty="0" smtClean="0"/>
              <a:t>情勢緊張，兩岸關係也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dirty="0" smtClean="0"/>
              <a:t>陷入停滯。 </a:t>
            </a:r>
          </a:p>
        </p:txBody>
      </p:sp>
      <p:pic>
        <p:nvPicPr>
          <p:cNvPr id="92164" name="Picture 4" descr="i574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68760"/>
            <a:ext cx="4704555" cy="4176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7924800" cy="980728"/>
          </a:xfrm>
        </p:spPr>
        <p:txBody>
          <a:bodyPr/>
          <a:lstStyle/>
          <a:p>
            <a:pPr algn="ctr"/>
            <a:r>
              <a:rPr lang="zh-TW" altLang="en-US" sz="4000" dirty="0" smtClean="0"/>
              <a:t>第一次總統民選</a:t>
            </a:r>
            <a:endParaRPr lang="zh-TW" altLang="en-US" sz="4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586" y="1301070"/>
            <a:ext cx="6804756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198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924800" cy="914400"/>
          </a:xfrm>
        </p:spPr>
        <p:txBody>
          <a:bodyPr/>
          <a:lstStyle/>
          <a:p>
            <a:pPr algn="ctr"/>
            <a:r>
              <a:rPr lang="zh-TW" altLang="en-US" dirty="0" smtClean="0"/>
              <a:t>意識對抗期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7"/>
            <a:ext cx="8111601" cy="4319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900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24800" cy="914400"/>
          </a:xfrm>
        </p:spPr>
        <p:txBody>
          <a:bodyPr/>
          <a:lstStyle/>
          <a:p>
            <a:r>
              <a:rPr lang="zh-TW" altLang="en-US" dirty="0" smtClean="0"/>
              <a:t>  意識對抗期民國</a:t>
            </a:r>
            <a:r>
              <a:rPr lang="en-US" altLang="zh-TW" dirty="0" smtClean="0"/>
              <a:t>88~97</a:t>
            </a:r>
            <a:r>
              <a:rPr lang="zh-TW" altLang="en-US" dirty="0" smtClean="0"/>
              <a:t>年 </a:t>
            </a:r>
            <a:r>
              <a:rPr lang="en-US" altLang="zh-TW" dirty="0" smtClean="0"/>
              <a:t>(99-08)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628800"/>
            <a:ext cx="7922840" cy="4731866"/>
          </a:xfrm>
        </p:spPr>
        <p:txBody>
          <a:bodyPr/>
          <a:lstStyle/>
          <a:p>
            <a:pPr marL="625475" indent="-625475" algn="just" eaLnBrk="1" hangingPunct="1">
              <a:buNone/>
            </a:pPr>
            <a:r>
              <a:rPr lang="zh-TW" altLang="en-US" dirty="0"/>
              <a:t>一</a:t>
            </a:r>
            <a:r>
              <a:rPr lang="zh-TW" altLang="en-US" dirty="0" smtClean="0"/>
              <a:t>、</a:t>
            </a:r>
            <a:r>
              <a:rPr lang="zh-TW" altLang="en-US" dirty="0"/>
              <a:t>民國</a:t>
            </a:r>
            <a:r>
              <a:rPr lang="en-US" altLang="zh-TW" dirty="0"/>
              <a:t>88</a:t>
            </a:r>
            <a:r>
              <a:rPr lang="zh-TW" altLang="en-US" dirty="0"/>
              <a:t>年：李登輝拋出兩岸「特殊的國與</a:t>
            </a:r>
            <a:r>
              <a:rPr lang="zh-TW" altLang="en-US" dirty="0" smtClean="0"/>
              <a:t>國 關係」</a:t>
            </a:r>
            <a:r>
              <a:rPr lang="zh-TW" altLang="en-US" dirty="0"/>
              <a:t> →</a:t>
            </a:r>
            <a:r>
              <a:rPr lang="zh-TW" altLang="en-US" dirty="0" smtClean="0"/>
              <a:t>中國</a:t>
            </a:r>
            <a:r>
              <a:rPr lang="zh-TW" altLang="en-US" dirty="0"/>
              <a:t>再度對臺「文攻武嚇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pPr marL="625475" indent="-625475" algn="just" eaLnBrk="1" hangingPunct="1">
              <a:buNone/>
            </a:pPr>
            <a:r>
              <a:rPr lang="zh-TW" altLang="en-US" dirty="0" smtClean="0"/>
              <a:t>二、第一次政黨輪替，陳水扁總統就職時發表</a:t>
            </a:r>
            <a:r>
              <a:rPr lang="en-US" altLang="zh-TW" dirty="0">
                <a:latin typeface="新細明體"/>
                <a:ea typeface="新細明體"/>
              </a:rPr>
              <a:t>「</a:t>
            </a:r>
            <a:r>
              <a:rPr lang="zh-TW" altLang="en-US" dirty="0" smtClean="0"/>
              <a:t>四不一沒有</a:t>
            </a:r>
            <a:r>
              <a:rPr lang="zh-TW" altLang="en-US" dirty="0" smtClean="0">
                <a:latin typeface="新細明體"/>
                <a:ea typeface="新細明體"/>
              </a:rPr>
              <a:t>」</a:t>
            </a:r>
            <a:endParaRPr lang="en-US" altLang="zh-TW" dirty="0" smtClean="0">
              <a:latin typeface="新細明體"/>
              <a:ea typeface="新細明體"/>
            </a:endParaRPr>
          </a:p>
          <a:p>
            <a:pPr marL="625475" indent="-625475" algn="just" eaLnBrk="1" hangingPunct="1">
              <a:buNone/>
            </a:pPr>
            <a:r>
              <a:rPr lang="zh-TW" altLang="en-US" dirty="0"/>
              <a:t>三、九一一事件</a:t>
            </a:r>
            <a:endParaRPr lang="en-US" altLang="zh-TW" dirty="0"/>
          </a:p>
          <a:p>
            <a:pPr marL="625475" indent="-625475" algn="just" eaLnBrk="1" hangingPunct="1">
              <a:buNone/>
            </a:pPr>
            <a:r>
              <a:rPr lang="zh-TW" altLang="en-US" dirty="0" smtClean="0"/>
              <a:t>四、</a:t>
            </a:r>
            <a:r>
              <a:rPr lang="zh-TW" altLang="en-US" dirty="0"/>
              <a:t>大陸通過反分裂國家法</a:t>
            </a:r>
            <a:endParaRPr lang="en-US" altLang="zh-TW" dirty="0"/>
          </a:p>
          <a:p>
            <a:pPr marL="625475" indent="-625475" algn="just" eaLnBrk="1" hangingPunct="1">
              <a:buNone/>
            </a:pPr>
            <a:r>
              <a:rPr lang="zh-TW" altLang="en-US" dirty="0">
                <a:sym typeface="Wingdings"/>
              </a:rPr>
              <a:t>               </a:t>
            </a:r>
            <a:r>
              <a:rPr lang="zh-TW" altLang="en-US" dirty="0"/>
              <a:t>為出兵台灣制定法源。</a:t>
            </a:r>
            <a:endParaRPr lang="en-US" altLang="zh-TW" dirty="0"/>
          </a:p>
          <a:p>
            <a:pPr marL="625475" indent="-625475" algn="just" eaLnBrk="1" hangingPunct="1">
              <a:buNone/>
            </a:pPr>
            <a:r>
              <a:rPr lang="zh-TW" altLang="en-US" dirty="0" smtClean="0"/>
              <a:t>五</a:t>
            </a:r>
            <a:r>
              <a:rPr lang="zh-TW" altLang="en-US" dirty="0"/>
              <a:t>、台灣正名運動</a:t>
            </a:r>
            <a:endParaRPr lang="en-US" altLang="zh-TW" dirty="0"/>
          </a:p>
          <a:p>
            <a:pPr marL="625475" indent="-625475" algn="just" eaLnBrk="1" hangingPunct="1">
              <a:buNone/>
            </a:pPr>
            <a:r>
              <a:rPr lang="zh-TW" altLang="en-US" dirty="0" smtClean="0"/>
              <a:t>六、終止</a:t>
            </a:r>
            <a:r>
              <a:rPr lang="zh-TW" altLang="en-US" dirty="0"/>
              <a:t>國統會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10" y="15241"/>
            <a:ext cx="9164409" cy="684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59962"/>
            <a:ext cx="4114403" cy="595331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5" y="5418"/>
            <a:ext cx="9151233" cy="685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xin_26050224202051521957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92" y="1412776"/>
            <a:ext cx="5832648" cy="4413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362" y="1295219"/>
            <a:ext cx="5724129" cy="4282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059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1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924800" cy="914400"/>
          </a:xfrm>
        </p:spPr>
        <p:txBody>
          <a:bodyPr/>
          <a:lstStyle/>
          <a:p>
            <a:r>
              <a:rPr lang="zh-TW" altLang="en-US" dirty="0" smtClean="0"/>
              <a:t>第一次政黨輪替</a:t>
            </a:r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2" b="17329"/>
          <a:stretch/>
        </p:blipFill>
        <p:spPr bwMode="auto">
          <a:xfrm>
            <a:off x="539552" y="1412776"/>
            <a:ext cx="7056784" cy="4680520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76672"/>
            <a:ext cx="4114403" cy="5953316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48930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7924800" cy="914400"/>
          </a:xfrm>
        </p:spPr>
        <p:txBody>
          <a:bodyPr/>
          <a:lstStyle/>
          <a:p>
            <a:pPr algn="ctr"/>
            <a:r>
              <a:rPr lang="zh-TW" altLang="en-US" dirty="0" smtClean="0"/>
              <a:t>國際局勢的演變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2325511"/>
              </p:ext>
            </p:extLst>
          </p:nvPr>
        </p:nvGraphicFramePr>
        <p:xfrm>
          <a:off x="539552" y="1772816"/>
          <a:ext cx="7848872" cy="294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24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556792"/>
            <a:ext cx="4661874" cy="2797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76672"/>
            <a:ext cx="7921625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 911</a:t>
            </a:r>
            <a:r>
              <a:rPr lang="zh-TW" altLang="en-US" dirty="0" smtClean="0"/>
              <a:t>事件→美欲爭取中國支持、臺美關係面臨挑戰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5733256"/>
            <a:ext cx="7632848" cy="576063"/>
          </a:xfrm>
        </p:spPr>
        <p:txBody>
          <a:bodyPr/>
          <a:lstStyle/>
          <a:p>
            <a:pPr eaLnBrk="1" hangingPunct="1"/>
            <a:r>
              <a:rPr lang="en-US" altLang="zh-TW" dirty="0"/>
              <a:t>2001</a:t>
            </a:r>
            <a:r>
              <a:rPr lang="zh-TW" altLang="en-US" dirty="0"/>
              <a:t>年</a:t>
            </a:r>
            <a:r>
              <a:rPr lang="en-US" altLang="zh-TW" dirty="0"/>
              <a:t>9</a:t>
            </a:r>
            <a:r>
              <a:rPr lang="zh-TW" altLang="en-US" dirty="0"/>
              <a:t>月</a:t>
            </a:r>
            <a:r>
              <a:rPr lang="en-US" altLang="zh-TW" dirty="0"/>
              <a:t>11</a:t>
            </a:r>
            <a:r>
              <a:rPr lang="zh-TW" altLang="en-US" dirty="0" smtClean="0"/>
              <a:t>日恐怖攻擊，簡稱「</a:t>
            </a:r>
            <a:r>
              <a:rPr lang="en-US" altLang="zh-TW" dirty="0" smtClean="0"/>
              <a:t>911</a:t>
            </a:r>
            <a:r>
              <a:rPr lang="zh-TW" altLang="en-US" dirty="0" smtClean="0"/>
              <a:t>事件」</a:t>
            </a:r>
            <a:endParaRPr lang="en-US" altLang="zh-TW" sz="3200" dirty="0" smtClean="0">
              <a:solidFill>
                <a:schemeClr val="tx1"/>
              </a:solidFill>
            </a:endParaRPr>
          </a:p>
        </p:txBody>
      </p:sp>
      <p:pic>
        <p:nvPicPr>
          <p:cNvPr id="80900" name="Picture 4" descr="xin_26050224202051521957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36538"/>
            <a:ext cx="5832648" cy="4413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1" y="1196232"/>
            <a:ext cx="5724129" cy="4282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744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64904"/>
            <a:ext cx="5769871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692696" y="0"/>
            <a:ext cx="7924800" cy="914400"/>
          </a:xfrm>
        </p:spPr>
        <p:txBody>
          <a:bodyPr/>
          <a:lstStyle/>
          <a:p>
            <a:pPr algn="ctr"/>
            <a:r>
              <a:rPr lang="zh-TW" altLang="en-US" dirty="0" smtClean="0"/>
              <a:t>馬英九當選總統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648401"/>
            <a:ext cx="4248472" cy="594786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54219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506760"/>
            <a:ext cx="6336704" cy="770384"/>
          </a:xfrm>
        </p:spPr>
        <p:txBody>
          <a:bodyPr/>
          <a:lstStyle/>
          <a:p>
            <a:pPr algn="ctr"/>
            <a:r>
              <a:rPr lang="zh-TW" altLang="en-US" sz="4000" dirty="0" smtClean="0"/>
              <a:t>經濟合作期</a:t>
            </a:r>
            <a:endParaRPr lang="zh-TW" altLang="en-US" sz="4000" dirty="0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866845197"/>
              </p:ext>
            </p:extLst>
          </p:nvPr>
        </p:nvGraphicFramePr>
        <p:xfrm>
          <a:off x="395537" y="1340769"/>
          <a:ext cx="4968552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矩形 5"/>
          <p:cNvSpPr/>
          <p:nvPr/>
        </p:nvSpPr>
        <p:spPr>
          <a:xfrm>
            <a:off x="7452320" y="1462665"/>
            <a:ext cx="1080120" cy="3416320"/>
          </a:xfrm>
          <a:prstGeom prst="rect">
            <a:avLst/>
          </a:prstGeom>
          <a:solidFill>
            <a:schemeClr val="accent4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陸客來台</a:t>
            </a:r>
            <a:endParaRPr lang="zh-TW" altLang="en-US" sz="5400" b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99419" y="1467502"/>
            <a:ext cx="1080120" cy="3416320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ECF</a:t>
            </a:r>
          </a:p>
          <a:p>
            <a:pPr algn="ctr"/>
            <a:r>
              <a:rPr lang="en-US" altLang="zh-TW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</a:t>
            </a:r>
            <a:endParaRPr lang="en-US" altLang="zh-TW" sz="5400" b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50756" y="1467502"/>
            <a:ext cx="1080120" cy="3416320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兩</a:t>
            </a:r>
            <a:endParaRPr lang="en-US" altLang="zh-TW" sz="5400" b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r>
              <a:rPr lang="zh-TW" alt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岸</a:t>
            </a:r>
            <a:endParaRPr lang="en-US" altLang="zh-TW" sz="5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r>
              <a:rPr lang="zh-TW" alt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直</a:t>
            </a:r>
            <a:endParaRPr lang="en-US" altLang="zh-TW" sz="5400" b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r>
              <a:rPr lang="zh-TW" alt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航</a:t>
            </a:r>
            <a:endParaRPr lang="zh-TW" alt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042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9248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4800" dirty="0" smtClean="0"/>
              <a:t>兩岸關係的分期</a:t>
            </a:r>
          </a:p>
        </p:txBody>
      </p:sp>
      <p:grpSp>
        <p:nvGrpSpPr>
          <p:cNvPr id="66563" name="Group 3"/>
          <p:cNvGrpSpPr>
            <a:grpSpLocks/>
          </p:cNvGrpSpPr>
          <p:nvPr/>
        </p:nvGrpSpPr>
        <p:grpSpPr bwMode="auto">
          <a:xfrm>
            <a:off x="250825" y="1773238"/>
            <a:ext cx="8640763" cy="4116174"/>
            <a:chOff x="295" y="1534"/>
            <a:chExt cx="5306" cy="2266"/>
          </a:xfrm>
        </p:grpSpPr>
        <p:grpSp>
          <p:nvGrpSpPr>
            <p:cNvPr id="66564" name="Group 4"/>
            <p:cNvGrpSpPr>
              <a:grpSpLocks/>
            </p:cNvGrpSpPr>
            <p:nvPr/>
          </p:nvGrpSpPr>
          <p:grpSpPr bwMode="auto">
            <a:xfrm>
              <a:off x="295" y="1571"/>
              <a:ext cx="5306" cy="2229"/>
              <a:chOff x="295" y="1571"/>
              <a:chExt cx="5306" cy="2229"/>
            </a:xfrm>
          </p:grpSpPr>
          <p:sp>
            <p:nvSpPr>
              <p:cNvPr id="66575" name="AutoShape 5"/>
              <p:cNvSpPr>
                <a:spLocks noChangeArrowheads="1"/>
              </p:cNvSpPr>
              <p:nvPr/>
            </p:nvSpPr>
            <p:spPr bwMode="auto">
              <a:xfrm>
                <a:off x="295" y="1615"/>
                <a:ext cx="1043" cy="2178"/>
              </a:xfrm>
              <a:prstGeom prst="octagon">
                <a:avLst>
                  <a:gd name="adj" fmla="val 29287"/>
                </a:avLst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6576" name="AutoShape 6"/>
              <p:cNvSpPr>
                <a:spLocks noChangeArrowheads="1"/>
              </p:cNvSpPr>
              <p:nvPr/>
            </p:nvSpPr>
            <p:spPr bwMode="auto">
              <a:xfrm>
                <a:off x="1746" y="1622"/>
                <a:ext cx="1043" cy="2178"/>
              </a:xfrm>
              <a:prstGeom prst="octagon">
                <a:avLst>
                  <a:gd name="adj" fmla="val 29287"/>
                </a:avLst>
              </a:prstGeom>
              <a:solidFill>
                <a:srgbClr val="FFCC99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77" name="AutoShape 7"/>
              <p:cNvSpPr>
                <a:spLocks noChangeArrowheads="1"/>
              </p:cNvSpPr>
              <p:nvPr/>
            </p:nvSpPr>
            <p:spPr bwMode="auto">
              <a:xfrm>
                <a:off x="3198" y="1616"/>
                <a:ext cx="1043" cy="2178"/>
              </a:xfrm>
              <a:prstGeom prst="octagon">
                <a:avLst>
                  <a:gd name="adj" fmla="val 29287"/>
                </a:avLst>
              </a:prstGeom>
              <a:solidFill>
                <a:srgbClr val="CCFF99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6578" name="AutoShape 8"/>
              <p:cNvSpPr>
                <a:spLocks noChangeArrowheads="1"/>
              </p:cNvSpPr>
              <p:nvPr/>
            </p:nvSpPr>
            <p:spPr bwMode="auto">
              <a:xfrm>
                <a:off x="4558" y="1607"/>
                <a:ext cx="1043" cy="2178"/>
              </a:xfrm>
              <a:prstGeom prst="octagon">
                <a:avLst>
                  <a:gd name="adj" fmla="val 29287"/>
                </a:avLst>
              </a:prstGeom>
              <a:solidFill>
                <a:srgbClr val="FFFF99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6579" name="AutoShape 9"/>
              <p:cNvSpPr>
                <a:spLocks noChangeArrowheads="1"/>
              </p:cNvSpPr>
              <p:nvPr/>
            </p:nvSpPr>
            <p:spPr bwMode="auto">
              <a:xfrm>
                <a:off x="1247" y="1616"/>
                <a:ext cx="680" cy="181"/>
              </a:xfrm>
              <a:prstGeom prst="curvedDownArrow">
                <a:avLst>
                  <a:gd name="adj1" fmla="val 75138"/>
                  <a:gd name="adj2" fmla="val 150276"/>
                  <a:gd name="adj3" fmla="val 33333"/>
                </a:avLst>
              </a:prstGeom>
              <a:solidFill>
                <a:srgbClr val="FF99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6580" name="AutoShape 10"/>
              <p:cNvSpPr>
                <a:spLocks noChangeArrowheads="1"/>
              </p:cNvSpPr>
              <p:nvPr/>
            </p:nvSpPr>
            <p:spPr bwMode="auto">
              <a:xfrm>
                <a:off x="2699" y="1616"/>
                <a:ext cx="680" cy="181"/>
              </a:xfrm>
              <a:prstGeom prst="curvedDownArrow">
                <a:avLst>
                  <a:gd name="adj1" fmla="val 75138"/>
                  <a:gd name="adj2" fmla="val 150276"/>
                  <a:gd name="adj3" fmla="val 33333"/>
                </a:avLst>
              </a:prstGeom>
              <a:solidFill>
                <a:srgbClr val="FF99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6581" name="AutoShape 11"/>
              <p:cNvSpPr>
                <a:spLocks noChangeArrowheads="1"/>
              </p:cNvSpPr>
              <p:nvPr/>
            </p:nvSpPr>
            <p:spPr bwMode="auto">
              <a:xfrm>
                <a:off x="4059" y="1571"/>
                <a:ext cx="680" cy="181"/>
              </a:xfrm>
              <a:prstGeom prst="curvedDownArrow">
                <a:avLst>
                  <a:gd name="adj1" fmla="val 75138"/>
                  <a:gd name="adj2" fmla="val 150276"/>
                  <a:gd name="adj3" fmla="val 33333"/>
                </a:avLst>
              </a:prstGeom>
              <a:solidFill>
                <a:srgbClr val="FF99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66565" name="Group 12"/>
            <p:cNvGrpSpPr>
              <a:grpSpLocks/>
            </p:cNvGrpSpPr>
            <p:nvPr/>
          </p:nvGrpSpPr>
          <p:grpSpPr bwMode="auto">
            <a:xfrm>
              <a:off x="408" y="1534"/>
              <a:ext cx="5103" cy="2119"/>
              <a:chOff x="408" y="1534"/>
              <a:chExt cx="5103" cy="2119"/>
            </a:xfrm>
          </p:grpSpPr>
          <p:grpSp>
            <p:nvGrpSpPr>
              <p:cNvPr id="66566" name="Group 13"/>
              <p:cNvGrpSpPr>
                <a:grpSpLocks/>
              </p:cNvGrpSpPr>
              <p:nvPr/>
            </p:nvGrpSpPr>
            <p:grpSpPr bwMode="auto">
              <a:xfrm>
                <a:off x="408" y="1534"/>
                <a:ext cx="4672" cy="2119"/>
                <a:chOff x="408" y="1534"/>
                <a:chExt cx="4672" cy="2119"/>
              </a:xfrm>
            </p:grpSpPr>
            <p:sp>
              <p:nvSpPr>
                <p:cNvPr id="6656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408" y="1795"/>
                  <a:ext cx="408" cy="15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zh-TW" altLang="en-US" sz="3200" b="1" dirty="0" smtClean="0">
                      <a:solidFill>
                        <a:srgbClr val="000000"/>
                      </a:solidFill>
                      <a:ea typeface="標楷體" pitchFamily="65" charset="-120"/>
                    </a:rPr>
                    <a:t>軍</a:t>
                  </a:r>
                  <a:endParaRPr lang="en-US" altLang="zh-TW" sz="3200" b="1" dirty="0" smtClean="0">
                    <a:solidFill>
                      <a:srgbClr val="000000"/>
                    </a:solidFill>
                    <a:ea typeface="標楷體" pitchFamily="65" charset="-120"/>
                  </a:endParaRP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zh-TW" altLang="en-US" sz="3200" b="1" dirty="0" smtClean="0">
                      <a:solidFill>
                        <a:srgbClr val="000000"/>
                      </a:solidFill>
                      <a:ea typeface="標楷體" pitchFamily="65" charset="-120"/>
                    </a:rPr>
                    <a:t>事</a:t>
                  </a:r>
                  <a:endParaRPr lang="en-US" altLang="zh-TW" sz="3200" b="1" dirty="0" smtClean="0">
                    <a:solidFill>
                      <a:srgbClr val="000000"/>
                    </a:solidFill>
                    <a:ea typeface="標楷體" pitchFamily="65" charset="-120"/>
                  </a:endParaRP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zh-TW" altLang="en-US" sz="3200" b="1" dirty="0" smtClean="0">
                      <a:solidFill>
                        <a:srgbClr val="000000"/>
                      </a:solidFill>
                      <a:ea typeface="標楷體" pitchFamily="65" charset="-120"/>
                    </a:rPr>
                    <a:t>對</a:t>
                  </a:r>
                  <a:endParaRPr lang="en-US" altLang="zh-TW" sz="3200" b="1" dirty="0" smtClean="0">
                    <a:solidFill>
                      <a:srgbClr val="000000"/>
                    </a:solidFill>
                    <a:ea typeface="標楷體" pitchFamily="65" charset="-120"/>
                  </a:endParaRP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zh-TW" altLang="en-US" sz="3200" b="1" dirty="0" smtClean="0">
                      <a:solidFill>
                        <a:srgbClr val="000000"/>
                      </a:solidFill>
                      <a:ea typeface="標楷體" pitchFamily="65" charset="-120"/>
                    </a:rPr>
                    <a:t>抗</a:t>
                  </a:r>
                  <a:endParaRPr lang="zh-TW" altLang="en-US" sz="3200" b="1" dirty="0">
                    <a:solidFill>
                      <a:srgbClr val="000000"/>
                    </a:solidFill>
                    <a:ea typeface="標楷體" pitchFamily="65" charset="-120"/>
                  </a:endParaRPr>
                </a:p>
              </p:txBody>
            </p:sp>
            <p:sp>
              <p:nvSpPr>
                <p:cNvPr id="66569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793" y="1534"/>
                  <a:ext cx="408" cy="20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TW" sz="2800" b="1" dirty="0">
                      <a:ea typeface="標楷體" pitchFamily="65" charset="-120"/>
                    </a:rPr>
                    <a:t>︵</a:t>
                  </a:r>
                  <a:r>
                    <a:rPr lang="zh-TW" altLang="en-US" sz="2800" b="1" dirty="0">
                      <a:ea typeface="標楷體" pitchFamily="65" charset="-120"/>
                    </a:rPr>
                    <a:t>民國</a:t>
                  </a:r>
                  <a:r>
                    <a:rPr lang="en-US" altLang="zh-TW" sz="2800" b="1" dirty="0" smtClean="0">
                      <a:ea typeface="標楷體" pitchFamily="65" charset="-120"/>
                    </a:rPr>
                    <a:t>38  </a:t>
                  </a: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zh-TW" altLang="en-US" sz="2800" b="1" dirty="0">
                      <a:ea typeface="標楷體" pitchFamily="65" charset="-120"/>
                    </a:rPr>
                    <a:t> </a:t>
                  </a:r>
                  <a:r>
                    <a:rPr lang="en-US" altLang="zh-TW" sz="2800" b="1" dirty="0">
                      <a:ea typeface="標楷體" pitchFamily="65" charset="-120"/>
                    </a:rPr>
                    <a:t>↓    </a:t>
                  </a:r>
                  <a:r>
                    <a:rPr lang="en-US" altLang="zh-TW" sz="2800" b="1" dirty="0" smtClean="0">
                      <a:ea typeface="標楷體" pitchFamily="65" charset="-120"/>
                    </a:rPr>
                    <a:t>67</a:t>
                  </a:r>
                  <a:r>
                    <a:rPr lang="zh-TW" altLang="en-US" sz="2800" b="1" dirty="0" smtClean="0">
                      <a:ea typeface="標楷體" pitchFamily="65" charset="-120"/>
                    </a:rPr>
                    <a:t>年</a:t>
                  </a:r>
                  <a:r>
                    <a:rPr lang="en-US" altLang="zh-TW" sz="2800" b="1" dirty="0">
                      <a:ea typeface="標楷體" pitchFamily="65" charset="-120"/>
                    </a:rPr>
                    <a:t>︶</a:t>
                  </a:r>
                </a:p>
              </p:txBody>
            </p:sp>
            <p:sp>
              <p:nvSpPr>
                <p:cNvPr id="66570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860" y="1848"/>
                  <a:ext cx="408" cy="15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zh-TW" altLang="en-US" sz="3200" b="1" dirty="0" smtClean="0">
                      <a:solidFill>
                        <a:srgbClr val="000000"/>
                      </a:solidFill>
                      <a:ea typeface="標楷體" pitchFamily="65" charset="-120"/>
                    </a:rPr>
                    <a:t>和</a:t>
                  </a:r>
                  <a:endParaRPr lang="en-US" altLang="zh-TW" sz="3200" b="1" dirty="0" smtClean="0">
                    <a:solidFill>
                      <a:srgbClr val="000000"/>
                    </a:solidFill>
                    <a:ea typeface="標楷體" pitchFamily="65" charset="-120"/>
                  </a:endParaRP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zh-TW" altLang="en-US" sz="3200" b="1" dirty="0" smtClean="0">
                      <a:solidFill>
                        <a:srgbClr val="000000"/>
                      </a:solidFill>
                      <a:ea typeface="標楷體" pitchFamily="65" charset="-120"/>
                    </a:rPr>
                    <a:t>平</a:t>
                  </a:r>
                  <a:endParaRPr lang="en-US" altLang="zh-TW" sz="3200" b="1" dirty="0" smtClean="0">
                    <a:solidFill>
                      <a:srgbClr val="000000"/>
                    </a:solidFill>
                    <a:ea typeface="標楷體" pitchFamily="65" charset="-120"/>
                  </a:endParaRP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zh-TW" altLang="en-US" sz="3200" b="1" dirty="0" smtClean="0">
                      <a:solidFill>
                        <a:srgbClr val="000000"/>
                      </a:solidFill>
                      <a:ea typeface="標楷體" pitchFamily="65" charset="-120"/>
                    </a:rPr>
                    <a:t>統</a:t>
                  </a:r>
                  <a:endParaRPr lang="en-US" altLang="zh-TW" sz="3200" b="1" dirty="0" smtClean="0">
                    <a:solidFill>
                      <a:srgbClr val="000000"/>
                    </a:solidFill>
                    <a:ea typeface="標楷體" pitchFamily="65" charset="-120"/>
                  </a:endParaRP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zh-TW" altLang="en-US" sz="3200" b="1" dirty="0" smtClean="0">
                      <a:solidFill>
                        <a:srgbClr val="000000"/>
                      </a:solidFill>
                      <a:ea typeface="標楷體" pitchFamily="65" charset="-120"/>
                    </a:rPr>
                    <a:t>戰</a:t>
                  </a:r>
                  <a:endParaRPr lang="zh-TW" altLang="en-US" sz="3200" b="1" dirty="0">
                    <a:solidFill>
                      <a:srgbClr val="000000"/>
                    </a:solidFill>
                    <a:ea typeface="標楷體" pitchFamily="65" charset="-120"/>
                  </a:endParaRPr>
                </a:p>
              </p:txBody>
            </p:sp>
            <p:sp>
              <p:nvSpPr>
                <p:cNvPr id="66571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236" y="1586"/>
                  <a:ext cx="408" cy="20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TW" sz="2800" b="1" dirty="0">
                      <a:ea typeface="標楷體" pitchFamily="65" charset="-120"/>
                    </a:rPr>
                    <a:t>︵</a:t>
                  </a:r>
                  <a:r>
                    <a:rPr lang="zh-TW" altLang="en-US" sz="2800" b="1" dirty="0">
                      <a:ea typeface="標楷體" pitchFamily="65" charset="-120"/>
                    </a:rPr>
                    <a:t>民國</a:t>
                  </a:r>
                  <a:r>
                    <a:rPr lang="en-US" altLang="zh-TW" sz="2800" b="1" dirty="0" smtClean="0">
                      <a:ea typeface="標楷體" pitchFamily="65" charset="-120"/>
                    </a:rPr>
                    <a:t>68</a:t>
                  </a: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TW" sz="2800" b="1" dirty="0">
                      <a:ea typeface="標楷體" pitchFamily="65" charset="-120"/>
                    </a:rPr>
                    <a:t> ↓ 76</a:t>
                  </a:r>
                  <a:r>
                    <a:rPr lang="zh-TW" altLang="en-US" sz="2800" b="1" dirty="0">
                      <a:ea typeface="標楷體" pitchFamily="65" charset="-120"/>
                    </a:rPr>
                    <a:t>年</a:t>
                  </a:r>
                  <a:r>
                    <a:rPr lang="en-US" altLang="zh-TW" sz="2800" b="1" dirty="0">
                      <a:ea typeface="標楷體" pitchFamily="65" charset="-120"/>
                    </a:rPr>
                    <a:t>︶</a:t>
                  </a:r>
                </a:p>
              </p:txBody>
            </p:sp>
            <p:sp>
              <p:nvSpPr>
                <p:cNvPr id="66572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12" y="1832"/>
                  <a:ext cx="408" cy="15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zh-TW" altLang="en-US" sz="3200" b="1" dirty="0" smtClean="0">
                      <a:solidFill>
                        <a:srgbClr val="000000"/>
                      </a:solidFill>
                      <a:ea typeface="標楷體" pitchFamily="65" charset="-120"/>
                    </a:rPr>
                    <a:t>和</a:t>
                  </a:r>
                  <a:endParaRPr lang="en-US" altLang="zh-TW" sz="3200" b="1" dirty="0" smtClean="0">
                    <a:solidFill>
                      <a:srgbClr val="000000"/>
                    </a:solidFill>
                    <a:ea typeface="標楷體" pitchFamily="65" charset="-120"/>
                  </a:endParaRP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zh-TW" altLang="en-US" sz="3200" b="1" dirty="0" smtClean="0">
                      <a:solidFill>
                        <a:srgbClr val="000000"/>
                      </a:solidFill>
                      <a:ea typeface="標楷體" pitchFamily="65" charset="-120"/>
                    </a:rPr>
                    <a:t>緩</a:t>
                  </a:r>
                  <a:endParaRPr lang="en-US" altLang="zh-TW" sz="3200" b="1" dirty="0" smtClean="0">
                    <a:solidFill>
                      <a:srgbClr val="000000"/>
                    </a:solidFill>
                    <a:ea typeface="標楷體" pitchFamily="65" charset="-120"/>
                  </a:endParaRP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zh-TW" altLang="en-US" sz="3200" b="1" dirty="0" smtClean="0">
                      <a:solidFill>
                        <a:srgbClr val="000000"/>
                      </a:solidFill>
                      <a:ea typeface="標楷體" pitchFamily="65" charset="-120"/>
                    </a:rPr>
                    <a:t>交</a:t>
                  </a:r>
                  <a:endParaRPr lang="en-US" altLang="zh-TW" sz="3200" b="1" dirty="0" smtClean="0">
                    <a:solidFill>
                      <a:srgbClr val="000000"/>
                    </a:solidFill>
                    <a:ea typeface="標楷體" pitchFamily="65" charset="-120"/>
                  </a:endParaRP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zh-TW" altLang="en-US" sz="3200" b="1" dirty="0" smtClean="0">
                      <a:solidFill>
                        <a:srgbClr val="000000"/>
                      </a:solidFill>
                      <a:ea typeface="標楷體" pitchFamily="65" charset="-120"/>
                    </a:rPr>
                    <a:t>流</a:t>
                  </a:r>
                  <a:endParaRPr lang="zh-TW" altLang="en-US" sz="3200" b="1" dirty="0">
                    <a:solidFill>
                      <a:srgbClr val="000000"/>
                    </a:solidFill>
                    <a:ea typeface="標楷體" pitchFamily="65" charset="-120"/>
                  </a:endParaRPr>
                </a:p>
              </p:txBody>
            </p:sp>
            <p:sp>
              <p:nvSpPr>
                <p:cNvPr id="66573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696" y="1570"/>
                  <a:ext cx="408" cy="20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TW" sz="2800" b="1" dirty="0">
                      <a:ea typeface="標楷體" pitchFamily="65" charset="-120"/>
                    </a:rPr>
                    <a:t>︵</a:t>
                  </a:r>
                  <a:r>
                    <a:rPr lang="zh-TW" altLang="en-US" sz="2800" b="1" dirty="0">
                      <a:ea typeface="標楷體" pitchFamily="65" charset="-120"/>
                    </a:rPr>
                    <a:t>民國</a:t>
                  </a:r>
                  <a:r>
                    <a:rPr lang="en-US" altLang="zh-TW" sz="2800" b="1" dirty="0" smtClean="0">
                      <a:ea typeface="標楷體" pitchFamily="65" charset="-120"/>
                    </a:rPr>
                    <a:t>76</a:t>
                  </a:r>
                  <a:r>
                    <a:rPr lang="zh-TW" altLang="en-US" sz="2800" b="1" dirty="0" smtClean="0">
                      <a:ea typeface="標楷體" pitchFamily="65" charset="-120"/>
                    </a:rPr>
                    <a:t>   </a:t>
                  </a:r>
                  <a:endParaRPr lang="en-US" altLang="zh-TW" sz="2800" b="1" dirty="0">
                    <a:ea typeface="標楷體" pitchFamily="65" charset="-120"/>
                  </a:endParaRP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zh-TW" altLang="en-US" sz="2800" b="1" dirty="0" smtClean="0">
                      <a:ea typeface="標楷體" pitchFamily="65" charset="-120"/>
                    </a:rPr>
                    <a:t> </a:t>
                  </a:r>
                  <a:r>
                    <a:rPr lang="en-US" altLang="zh-TW" sz="2800" b="1" dirty="0" smtClean="0">
                      <a:ea typeface="標楷體" pitchFamily="65" charset="-120"/>
                    </a:rPr>
                    <a:t>↓ </a:t>
                  </a:r>
                  <a:r>
                    <a:rPr lang="en-US" altLang="zh-TW" sz="2800" b="1" dirty="0">
                      <a:ea typeface="標楷體" pitchFamily="65" charset="-120"/>
                    </a:rPr>
                    <a:t>88</a:t>
                  </a:r>
                  <a:r>
                    <a:rPr lang="zh-TW" altLang="en-US" sz="2800" b="1" dirty="0">
                      <a:ea typeface="標楷體" pitchFamily="65" charset="-120"/>
                    </a:rPr>
                    <a:t>年</a:t>
                  </a:r>
                  <a:r>
                    <a:rPr lang="en-US" altLang="zh-TW" sz="2800" b="1" dirty="0">
                      <a:ea typeface="標楷體" pitchFamily="65" charset="-120"/>
                    </a:rPr>
                    <a:t>︶</a:t>
                  </a:r>
                </a:p>
              </p:txBody>
            </p:sp>
            <p:sp>
              <p:nvSpPr>
                <p:cNvPr id="6657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4672" y="1838"/>
                  <a:ext cx="408" cy="15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zh-TW" altLang="en-US" sz="3200" b="1" dirty="0" smtClean="0">
                      <a:solidFill>
                        <a:srgbClr val="000000"/>
                      </a:solidFill>
                      <a:ea typeface="標楷體" pitchFamily="65" charset="-120"/>
                    </a:rPr>
                    <a:t>意</a:t>
                  </a:r>
                  <a:endParaRPr lang="en-US" altLang="zh-TW" sz="3200" b="1" dirty="0" smtClean="0">
                    <a:solidFill>
                      <a:srgbClr val="000000"/>
                    </a:solidFill>
                    <a:ea typeface="標楷體" pitchFamily="65" charset="-120"/>
                  </a:endParaRP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zh-TW" altLang="en-US" sz="3200" b="1" dirty="0" smtClean="0">
                      <a:solidFill>
                        <a:srgbClr val="000000"/>
                      </a:solidFill>
                      <a:ea typeface="標楷體" pitchFamily="65" charset="-120"/>
                    </a:rPr>
                    <a:t>識</a:t>
                  </a:r>
                  <a:endParaRPr lang="en-US" altLang="zh-TW" sz="3200" b="1" dirty="0" smtClean="0">
                    <a:solidFill>
                      <a:srgbClr val="000000"/>
                    </a:solidFill>
                    <a:ea typeface="標楷體" pitchFamily="65" charset="-120"/>
                  </a:endParaRP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zh-TW" altLang="en-US" sz="3200" b="1" dirty="0" smtClean="0">
                      <a:solidFill>
                        <a:srgbClr val="000000"/>
                      </a:solidFill>
                      <a:ea typeface="標楷體" pitchFamily="65" charset="-120"/>
                    </a:rPr>
                    <a:t>對</a:t>
                  </a:r>
                  <a:endParaRPr lang="en-US" altLang="zh-TW" sz="3200" b="1" dirty="0" smtClean="0">
                    <a:solidFill>
                      <a:srgbClr val="000000"/>
                    </a:solidFill>
                    <a:ea typeface="標楷體" pitchFamily="65" charset="-120"/>
                  </a:endParaRP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zh-TW" altLang="en-US" sz="3200" b="1" dirty="0" smtClean="0">
                      <a:solidFill>
                        <a:srgbClr val="000000"/>
                      </a:solidFill>
                      <a:ea typeface="標楷體" pitchFamily="65" charset="-120"/>
                    </a:rPr>
                    <a:t>抗</a:t>
                  </a:r>
                  <a:endParaRPr lang="zh-TW" altLang="en-US" sz="3200" b="1" dirty="0">
                    <a:solidFill>
                      <a:srgbClr val="000000"/>
                    </a:solidFill>
                    <a:ea typeface="標楷體" pitchFamily="65" charset="-120"/>
                  </a:endParaRPr>
                </a:p>
              </p:txBody>
            </p:sp>
          </p:grpSp>
          <p:sp>
            <p:nvSpPr>
              <p:cNvPr id="66567" name="Text Box 21"/>
              <p:cNvSpPr txBox="1">
                <a:spLocks noChangeArrowheads="1"/>
              </p:cNvSpPr>
              <p:nvPr/>
            </p:nvSpPr>
            <p:spPr bwMode="auto">
              <a:xfrm>
                <a:off x="5103" y="1570"/>
                <a:ext cx="408" cy="18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2800" b="1" dirty="0">
                    <a:ea typeface="標楷體" pitchFamily="65" charset="-120"/>
                  </a:rPr>
                  <a:t>︵</a:t>
                </a:r>
                <a:r>
                  <a:rPr lang="zh-TW" altLang="en-US" sz="2800" b="1" dirty="0">
                    <a:ea typeface="標楷體" pitchFamily="65" charset="-120"/>
                  </a:rPr>
                  <a:t>民國</a:t>
                </a:r>
                <a:r>
                  <a:rPr lang="en-US" altLang="zh-TW" sz="2800" b="1" dirty="0" smtClean="0">
                    <a:ea typeface="標楷體" pitchFamily="65" charset="-120"/>
                  </a:rPr>
                  <a:t>88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zh-TW" altLang="en-US" sz="2800" b="1" dirty="0" smtClean="0">
                    <a:ea typeface="標楷體" pitchFamily="65" charset="-120"/>
                  </a:rPr>
                  <a:t> </a:t>
                </a:r>
                <a:r>
                  <a:rPr lang="en-US" altLang="zh-TW" sz="2800" b="1" dirty="0" smtClean="0">
                    <a:ea typeface="標楷體" pitchFamily="65" charset="-120"/>
                  </a:rPr>
                  <a:t>↓</a:t>
                </a:r>
                <a:r>
                  <a:rPr lang="zh-TW" altLang="en-US" sz="2800" b="1" dirty="0" smtClean="0">
                    <a:ea typeface="標楷體" pitchFamily="65" charset="-120"/>
                  </a:rPr>
                  <a:t> </a:t>
                </a:r>
                <a:r>
                  <a:rPr lang="en-US" altLang="zh-TW" sz="2800" b="1" dirty="0" smtClean="0">
                    <a:ea typeface="標楷體" pitchFamily="65" charset="-120"/>
                  </a:rPr>
                  <a:t>97︶</a:t>
                </a:r>
                <a:endParaRPr lang="en-US" altLang="zh-TW" sz="2800" b="1" dirty="0">
                  <a:ea typeface="標楷體" pitchFamily="65" charset="-120"/>
                </a:endParaRPr>
              </a:p>
            </p:txBody>
          </p:sp>
        </p:grpSp>
      </p:grp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1579190667"/>
              </p:ext>
            </p:extLst>
          </p:nvPr>
        </p:nvGraphicFramePr>
        <p:xfrm>
          <a:off x="1403087" y="171213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2360" y="0"/>
            <a:ext cx="7924800" cy="914400"/>
          </a:xfrm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/>
            <a:r>
              <a:rPr lang="zh-TW" altLang="en-US" sz="4000" dirty="0" smtClean="0"/>
              <a:t>軍事對抗期</a:t>
            </a:r>
            <a:endParaRPr lang="zh-TW" alt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7979616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  <a:scene3d>
            <a:camera prst="orthographicFront"/>
            <a:lightRig rig="balanced" dir="t">
              <a:rot lat="0" lon="0" rev="8700000"/>
            </a:lightRig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03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496300" cy="4895850"/>
          </a:xfrm>
        </p:spPr>
        <p:txBody>
          <a:bodyPr/>
          <a:lstStyle/>
          <a:p>
            <a:pPr marL="717550" indent="-717550"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zh-TW" altLang="en-US" dirty="0" smtClean="0"/>
              <a:t>一、民國</a:t>
            </a:r>
            <a:r>
              <a:rPr lang="en-US" altLang="zh-TW" dirty="0" smtClean="0"/>
              <a:t>38</a:t>
            </a:r>
            <a:r>
              <a:rPr lang="zh-TW" altLang="en-US" dirty="0" smtClean="0"/>
              <a:t>年</a:t>
            </a:r>
            <a:r>
              <a:rPr lang="en-US" altLang="zh-TW" dirty="0" smtClean="0"/>
              <a:t>(1949)</a:t>
            </a:r>
            <a:r>
              <a:rPr lang="zh-TW" altLang="en-US" dirty="0" smtClean="0"/>
              <a:t>： 美國發表</a:t>
            </a:r>
            <a:r>
              <a:rPr lang="en-US" altLang="zh-TW" dirty="0" smtClean="0">
                <a:solidFill>
                  <a:srgbClr val="FF0000"/>
                </a:solidFill>
              </a:rPr>
              <a:t>《</a:t>
            </a:r>
            <a:r>
              <a:rPr lang="zh-TW" altLang="en-US" dirty="0" smtClean="0">
                <a:solidFill>
                  <a:srgbClr val="FF0000"/>
                </a:solidFill>
              </a:rPr>
              <a:t>中美關係白皮書</a:t>
            </a:r>
            <a:r>
              <a:rPr lang="en-US" altLang="zh-TW" dirty="0" smtClean="0">
                <a:solidFill>
                  <a:srgbClr val="FF0000"/>
                </a:solidFill>
              </a:rPr>
              <a:t>》</a:t>
            </a:r>
          </a:p>
          <a:p>
            <a:pPr marL="717550" indent="-717550"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altLang="zh-TW" dirty="0" smtClean="0"/>
              <a:t>        →</a:t>
            </a:r>
            <a:r>
              <a:rPr lang="zh-TW" altLang="en-US" dirty="0" smtClean="0"/>
              <a:t>中美關係盪至谷底</a:t>
            </a:r>
          </a:p>
          <a:p>
            <a:pPr marL="717550" indent="-717550"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zh-TW" altLang="en-US" dirty="0" smtClean="0"/>
              <a:t>二、民國</a:t>
            </a:r>
            <a:r>
              <a:rPr lang="en-US" altLang="zh-TW" dirty="0" smtClean="0"/>
              <a:t>39-42</a:t>
            </a:r>
            <a:r>
              <a:rPr lang="zh-TW" altLang="en-US" dirty="0" smtClean="0"/>
              <a:t>年</a:t>
            </a:r>
            <a:r>
              <a:rPr lang="en-US" altLang="zh-TW" dirty="0" smtClean="0"/>
              <a:t>(1950-1953)</a:t>
            </a:r>
            <a:r>
              <a:rPr lang="zh-TW" altLang="en-US" dirty="0" smtClean="0"/>
              <a:t>：</a:t>
            </a:r>
            <a:r>
              <a:rPr lang="zh-TW" altLang="en-US" dirty="0" smtClean="0">
                <a:solidFill>
                  <a:srgbClr val="FF0000"/>
                </a:solidFill>
              </a:rPr>
              <a:t>韓戰爆發</a:t>
            </a:r>
          </a:p>
          <a:p>
            <a:pPr marL="717550" indent="-717550"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→杜魯門派遣第七艦隊巡弋臺海，保障臺灣安全</a:t>
            </a:r>
            <a:endParaRPr lang="en-US" altLang="zh-TW" dirty="0" smtClean="0"/>
          </a:p>
          <a:p>
            <a:pPr marL="717550" indent="-717550" eaLnBrk="1" hangingPunct="1">
              <a:lnSpc>
                <a:spcPct val="90000"/>
              </a:lnSpc>
              <a:spcBef>
                <a:spcPct val="40000"/>
              </a:spcBef>
              <a:buNone/>
            </a:pPr>
            <a:r>
              <a:rPr lang="zh-TW" altLang="en-US" dirty="0" smtClean="0"/>
              <a:t>三、民國</a:t>
            </a:r>
            <a:r>
              <a:rPr lang="en-US" altLang="zh-TW" dirty="0" smtClean="0"/>
              <a:t>40</a:t>
            </a:r>
            <a:r>
              <a:rPr lang="zh-TW" altLang="en-US" dirty="0" smtClean="0"/>
              <a:t>年</a:t>
            </a:r>
            <a:r>
              <a:rPr lang="en-US" altLang="zh-TW" dirty="0" smtClean="0"/>
              <a:t>(</a:t>
            </a:r>
            <a:r>
              <a:rPr lang="en-US" altLang="zh-TW" dirty="0"/>
              <a:t>1951</a:t>
            </a:r>
            <a:r>
              <a:rPr lang="en-US" altLang="zh-TW" dirty="0" smtClean="0"/>
              <a:t>):《</a:t>
            </a:r>
            <a:r>
              <a:rPr lang="zh-TW" altLang="en-US" dirty="0" smtClean="0"/>
              <a:t>舊金山合約</a:t>
            </a:r>
            <a:r>
              <a:rPr lang="en-US" altLang="zh-TW" dirty="0" smtClean="0"/>
              <a:t>》</a:t>
            </a:r>
          </a:p>
          <a:p>
            <a:pPr marL="717550" indent="-717550" eaLnBrk="1" hangingPunct="1">
              <a:lnSpc>
                <a:spcPct val="90000"/>
              </a:lnSpc>
              <a:spcBef>
                <a:spcPct val="40000"/>
              </a:spcBef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</a:t>
            </a:r>
            <a:r>
              <a:rPr lang="en-US" altLang="zh-TW" dirty="0" smtClean="0"/>
              <a:t>→</a:t>
            </a:r>
            <a:r>
              <a:rPr lang="zh-TW" altLang="en-US" dirty="0" smtClean="0"/>
              <a:t>中、韓未參加，產生爭議 </a:t>
            </a:r>
            <a:endParaRPr lang="en-US" altLang="zh-TW" dirty="0" smtClean="0"/>
          </a:p>
          <a:p>
            <a:pPr marL="717550" indent="-717550" eaLnBrk="1" hangingPunct="1">
              <a:lnSpc>
                <a:spcPct val="90000"/>
              </a:lnSpc>
              <a:spcBef>
                <a:spcPct val="40000"/>
              </a:spcBef>
              <a:buNone/>
            </a:pPr>
            <a:r>
              <a:rPr lang="zh-TW" altLang="en-US" dirty="0" smtClean="0"/>
              <a:t>四、</a:t>
            </a:r>
            <a:r>
              <a:rPr lang="zh-TW" altLang="en-US" dirty="0"/>
              <a:t>民國</a:t>
            </a:r>
            <a:r>
              <a:rPr lang="en-US" altLang="zh-TW" dirty="0"/>
              <a:t>41</a:t>
            </a:r>
            <a:r>
              <a:rPr lang="zh-TW" altLang="en-US" dirty="0"/>
              <a:t>年</a:t>
            </a:r>
            <a:r>
              <a:rPr lang="en-US" altLang="zh-TW" dirty="0"/>
              <a:t>(1952)</a:t>
            </a:r>
            <a:r>
              <a:rPr lang="zh-TW" altLang="en-US" dirty="0"/>
              <a:t>：</a:t>
            </a:r>
            <a:r>
              <a:rPr lang="en-US" altLang="zh-TW" dirty="0">
                <a:solidFill>
                  <a:srgbClr val="FF0000"/>
                </a:solidFill>
              </a:rPr>
              <a:t>《</a:t>
            </a:r>
            <a:r>
              <a:rPr lang="zh-TW" altLang="en-US" dirty="0">
                <a:solidFill>
                  <a:srgbClr val="FF0000"/>
                </a:solidFill>
              </a:rPr>
              <a:t>中日和平條約</a:t>
            </a:r>
            <a:r>
              <a:rPr lang="en-US" altLang="zh-TW" dirty="0" smtClean="0">
                <a:solidFill>
                  <a:srgbClr val="FF0000"/>
                </a:solidFill>
              </a:rPr>
              <a:t>》</a:t>
            </a:r>
          </a:p>
          <a:p>
            <a:pPr marL="717550" indent="-717550" eaLnBrk="1" hangingPunct="1">
              <a:lnSpc>
                <a:spcPct val="90000"/>
              </a:lnSpc>
              <a:spcBef>
                <a:spcPct val="40000"/>
              </a:spcBef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</a:t>
            </a:r>
            <a:r>
              <a:rPr lang="en-US" altLang="zh-TW" dirty="0" smtClean="0"/>
              <a:t> →</a:t>
            </a:r>
            <a:r>
              <a:rPr lang="zh-TW" altLang="en-US" dirty="0" smtClean="0"/>
              <a:t>成為日後「臺灣地位未定論」之說</a:t>
            </a:r>
          </a:p>
          <a:p>
            <a:pPr marL="717550" indent="-717550" eaLnBrk="1" hangingPunct="1">
              <a:lnSpc>
                <a:spcPct val="90000"/>
              </a:lnSpc>
              <a:spcBef>
                <a:spcPct val="40000"/>
              </a:spcBef>
              <a:buNone/>
            </a:pPr>
            <a:endParaRPr lang="zh-TW" altLang="en-US" dirty="0" smtClean="0"/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88913"/>
            <a:ext cx="86106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4000" dirty="0"/>
              <a:t>軍事</a:t>
            </a:r>
            <a:r>
              <a:rPr lang="zh-TW" altLang="en-US" sz="4000" dirty="0" smtClean="0"/>
              <a:t>對抗期民國</a:t>
            </a:r>
            <a:r>
              <a:rPr lang="en-US" altLang="zh-TW" sz="4000" dirty="0" smtClean="0"/>
              <a:t>38~68(49-79)</a:t>
            </a:r>
            <a:endParaRPr lang="zh-TW" altLang="en-US" sz="4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" y="-2341"/>
            <a:ext cx="9144000" cy="685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第七艦隊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95615"/>
            <a:ext cx="4901196" cy="3858488"/>
          </a:xfrm>
          <a:prstGeom prst="rect">
            <a:avLst/>
          </a:prstGeom>
          <a:noFill/>
          <a:ln>
            <a:noFill/>
          </a:ln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" y="38037"/>
            <a:ext cx="9175419" cy="6846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9248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4800" smtClean="0"/>
              <a:t>第七艦隊巡弋臺灣海峽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5300663"/>
            <a:ext cx="7848600" cy="8366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3200" smtClean="0"/>
              <a:t>民國</a:t>
            </a:r>
            <a:r>
              <a:rPr lang="en-US" altLang="zh-TW" sz="3200" smtClean="0"/>
              <a:t>46</a:t>
            </a:r>
            <a:r>
              <a:rPr lang="zh-TW" altLang="en-US" sz="3200" smtClean="0"/>
              <a:t>年</a:t>
            </a:r>
            <a:r>
              <a:rPr lang="en-US" altLang="zh-TW" sz="3200" smtClean="0"/>
              <a:t>11</a:t>
            </a:r>
            <a:r>
              <a:rPr lang="zh-TW" altLang="en-US" sz="3200" smtClean="0"/>
              <a:t>月</a:t>
            </a:r>
            <a:r>
              <a:rPr lang="en-US" altLang="zh-TW" sz="3200" smtClean="0"/>
              <a:t>11</a:t>
            </a:r>
            <a:r>
              <a:rPr lang="zh-TW" altLang="en-US" sz="3200" smtClean="0"/>
              <a:t>日，蔣中正參觀巡防臺灣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3200" smtClean="0"/>
              <a:t>海峽的美軍第七艦隊進行海空演習。</a:t>
            </a:r>
          </a:p>
        </p:txBody>
      </p:sp>
      <p:pic>
        <p:nvPicPr>
          <p:cNvPr id="69636" name="Picture 4" descr="1957年11月11日，蔣中正參觀巡防臺灣海峽的美軍第七艦隊進行海空演習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890" y="1258613"/>
            <a:ext cx="5634550" cy="4042210"/>
          </a:xfrm>
          <a:prstGeom prst="rect">
            <a:avLst/>
          </a:prstGeom>
          <a:noFill/>
          <a:ln>
            <a:noFill/>
          </a:ln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9248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4800" smtClean="0"/>
              <a:t>中日和約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196975"/>
            <a:ext cx="4427538" cy="4868863"/>
          </a:xfrm>
        </p:spPr>
        <p:txBody>
          <a:bodyPr/>
          <a:lstStyle/>
          <a:p>
            <a:pPr eaLnBrk="1" hangingPunct="1"/>
            <a:r>
              <a:rPr lang="zh-TW" altLang="en-US" sz="3000" smtClean="0"/>
              <a:t>中日和平條約，又稱臺北和約，是第二次世界大戰結束時，由中華民國與日本於</a:t>
            </a:r>
            <a:r>
              <a:rPr lang="en-US" altLang="zh-TW" sz="3000" smtClean="0"/>
              <a:t>1952</a:t>
            </a:r>
            <a:r>
              <a:rPr lang="zh-TW" altLang="en-US" sz="3000" smtClean="0"/>
              <a:t>年</a:t>
            </a:r>
            <a:r>
              <a:rPr lang="en-US" altLang="zh-TW" sz="3000" smtClean="0"/>
              <a:t>4</a:t>
            </a:r>
            <a:r>
              <a:rPr lang="zh-TW" altLang="en-US" sz="3000" smtClean="0"/>
              <a:t>月</a:t>
            </a:r>
            <a:r>
              <a:rPr lang="en-US" altLang="zh-TW" sz="3000" smtClean="0"/>
              <a:t>28</a:t>
            </a:r>
            <a:r>
              <a:rPr lang="zh-TW" altLang="en-US" sz="3000" smtClean="0"/>
              <a:t>日在臺北所簽訂的和約，當年</a:t>
            </a:r>
            <a:r>
              <a:rPr lang="en-US" altLang="zh-TW" sz="3000" smtClean="0"/>
              <a:t>8</a:t>
            </a:r>
            <a:r>
              <a:rPr lang="zh-TW" altLang="en-US" sz="3000" smtClean="0"/>
              <a:t>月</a:t>
            </a:r>
            <a:r>
              <a:rPr lang="en-US" altLang="zh-TW" sz="3000" smtClean="0"/>
              <a:t>5</a:t>
            </a:r>
            <a:r>
              <a:rPr lang="zh-TW" altLang="en-US" sz="3000" smtClean="0"/>
              <a:t>日雙方換文生效。 </a:t>
            </a:r>
          </a:p>
          <a:p>
            <a:pPr eaLnBrk="1" hangingPunct="1"/>
            <a:r>
              <a:rPr lang="zh-TW" altLang="en-US" sz="3000" smtClean="0"/>
              <a:t>圖為</a:t>
            </a:r>
            <a:r>
              <a:rPr lang="en-US" altLang="zh-TW" sz="3000" smtClean="0"/>
              <a:t>1952</a:t>
            </a:r>
            <a:r>
              <a:rPr lang="zh-TW" altLang="en-US" sz="3000" smtClean="0"/>
              <a:t>年</a:t>
            </a:r>
            <a:r>
              <a:rPr lang="en-US" altLang="zh-TW" sz="3000" smtClean="0"/>
              <a:t>8</a:t>
            </a:r>
            <a:r>
              <a:rPr lang="zh-TW" altLang="en-US" sz="3000" smtClean="0"/>
              <a:t>月</a:t>
            </a:r>
            <a:r>
              <a:rPr lang="en-US" altLang="zh-TW" sz="3000" smtClean="0"/>
              <a:t>2</a:t>
            </a:r>
            <a:r>
              <a:rPr lang="zh-TW" altLang="en-US" sz="3000" smtClean="0"/>
              <a:t>日，蔣中正於臺北總統府批准「中日和平條約」。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TW" sz="3000" smtClean="0"/>
          </a:p>
        </p:txBody>
      </p:sp>
      <p:pic>
        <p:nvPicPr>
          <p:cNvPr id="70660" name="Picture 4" descr="1952年8月2日，蔣中正於臺北總統府批准「中日和平條約」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1412875"/>
            <a:ext cx="4788024" cy="336642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496300" cy="4895850"/>
          </a:xfrm>
        </p:spPr>
        <p:txBody>
          <a:bodyPr/>
          <a:lstStyle/>
          <a:p>
            <a:pPr marL="717550" indent="-717550"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zh-TW" altLang="en-US" dirty="0" smtClean="0"/>
              <a:t>五、民國</a:t>
            </a:r>
            <a:r>
              <a:rPr lang="en-US" altLang="zh-TW" dirty="0" smtClean="0"/>
              <a:t>43</a:t>
            </a:r>
            <a:r>
              <a:rPr lang="zh-TW" altLang="en-US" dirty="0" smtClean="0"/>
              <a:t>年</a:t>
            </a:r>
            <a:r>
              <a:rPr lang="en-US" altLang="zh-TW" dirty="0" smtClean="0"/>
              <a:t>(1954)</a:t>
            </a:r>
            <a:r>
              <a:rPr lang="zh-TW" altLang="en-US" dirty="0" smtClean="0"/>
              <a:t>：韓戰結束後</a:t>
            </a:r>
          </a:p>
          <a:p>
            <a:pPr marL="717550" indent="-717550" eaLnBrk="1" hangingPunct="1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→簽訂</a:t>
            </a:r>
            <a:r>
              <a:rPr lang="en-US" altLang="zh-TW" dirty="0" smtClean="0">
                <a:solidFill>
                  <a:srgbClr val="FF0000"/>
                </a:solidFill>
              </a:rPr>
              <a:t>《</a:t>
            </a:r>
            <a:r>
              <a:rPr lang="zh-TW" altLang="en-US" dirty="0" smtClean="0">
                <a:solidFill>
                  <a:srgbClr val="FF0000"/>
                </a:solidFill>
              </a:rPr>
              <a:t>中美共同防禦條約</a:t>
            </a:r>
            <a:r>
              <a:rPr lang="en-US" altLang="zh-TW" dirty="0" smtClean="0">
                <a:solidFill>
                  <a:srgbClr val="FF0000"/>
                </a:solidFill>
              </a:rPr>
              <a:t>》</a:t>
            </a:r>
            <a:r>
              <a:rPr lang="zh-TW" altLang="en-US" dirty="0" smtClean="0"/>
              <a:t>，臺灣納入冷戰圍堵體系之一環</a:t>
            </a:r>
            <a:endParaRPr lang="en-US" altLang="zh-TW" dirty="0" smtClean="0"/>
          </a:p>
          <a:p>
            <a:pPr marL="715963" indent="-715963" eaLnBrk="1" hangingPunct="1">
              <a:buNone/>
            </a:pPr>
            <a:r>
              <a:rPr lang="zh-TW" altLang="en-US" dirty="0" smtClean="0"/>
              <a:t>六、民國</a:t>
            </a:r>
            <a:r>
              <a:rPr lang="en-US" altLang="zh-TW" dirty="0" smtClean="0"/>
              <a:t>58</a:t>
            </a:r>
            <a:r>
              <a:rPr lang="zh-TW" altLang="en-US" dirty="0" smtClean="0"/>
              <a:t>年</a:t>
            </a:r>
            <a:r>
              <a:rPr lang="en-US" altLang="zh-TW" dirty="0" smtClean="0"/>
              <a:t>(1969):</a:t>
            </a:r>
            <a:r>
              <a:rPr lang="zh-TW" altLang="en-US" dirty="0" smtClean="0"/>
              <a:t> 珍寶島事件</a:t>
            </a:r>
            <a:endParaRPr lang="zh-TW" altLang="en-US" dirty="0"/>
          </a:p>
          <a:p>
            <a:pPr marL="715963" indent="-715963" eaLnBrk="1" hangingPunct="1">
              <a:buNone/>
            </a:pPr>
            <a:r>
              <a:rPr lang="zh-TW" altLang="en-US" dirty="0"/>
              <a:t>        美國陷入越戰及大陸與蘇俄爆發意識型態衝突</a:t>
            </a:r>
          </a:p>
          <a:p>
            <a:pPr marL="715963" indent="-715963" eaLnBrk="1" hangingPunct="1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→</a:t>
            </a:r>
            <a:r>
              <a:rPr lang="zh-TW" altLang="en-US" dirty="0"/>
              <a:t>尼克森調整外交策略</a:t>
            </a:r>
            <a:r>
              <a:rPr lang="zh-TW" altLang="en-US" dirty="0">
                <a:solidFill>
                  <a:srgbClr val="FF0000"/>
                </a:solidFill>
              </a:rPr>
              <a:t>（聯中制</a:t>
            </a:r>
            <a:r>
              <a:rPr lang="zh-TW" altLang="en-US" dirty="0" smtClean="0">
                <a:solidFill>
                  <a:srgbClr val="FF0000"/>
                </a:solidFill>
              </a:rPr>
              <a:t>蘇）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717550" indent="-717550" eaLnBrk="1" hangingPunct="1">
              <a:lnSpc>
                <a:spcPct val="90000"/>
              </a:lnSpc>
              <a:spcBef>
                <a:spcPct val="40000"/>
              </a:spcBef>
              <a:buNone/>
            </a:pPr>
            <a:r>
              <a:rPr lang="zh-TW" altLang="en-US" dirty="0" smtClean="0"/>
              <a:t>七、民國</a:t>
            </a:r>
            <a:r>
              <a:rPr lang="en-US" altLang="zh-TW" dirty="0" smtClean="0"/>
              <a:t>60</a:t>
            </a:r>
            <a:r>
              <a:rPr lang="zh-TW" altLang="en-US" dirty="0" smtClean="0"/>
              <a:t>年</a:t>
            </a:r>
            <a:r>
              <a:rPr lang="en-US" altLang="zh-TW" dirty="0" smtClean="0"/>
              <a:t>(1971):</a:t>
            </a:r>
            <a:r>
              <a:rPr lang="zh-TW" altLang="en-US" dirty="0" smtClean="0"/>
              <a:t> 台灣退出聯合國</a:t>
            </a:r>
            <a:endParaRPr lang="en-US" altLang="zh-TW" dirty="0" smtClean="0"/>
          </a:p>
          <a:p>
            <a:pPr marL="717550" indent="-717550" eaLnBrk="1" hangingPunct="1">
              <a:lnSpc>
                <a:spcPct val="90000"/>
              </a:lnSpc>
              <a:spcBef>
                <a:spcPct val="40000"/>
              </a:spcBef>
              <a:buNone/>
            </a:pPr>
            <a:r>
              <a:rPr lang="zh-TW" altLang="en-US" dirty="0" smtClean="0"/>
              <a:t>八、民國</a:t>
            </a:r>
            <a:r>
              <a:rPr lang="en-US" altLang="zh-TW" dirty="0" smtClean="0"/>
              <a:t>61</a:t>
            </a:r>
            <a:r>
              <a:rPr lang="zh-TW" altLang="en-US" dirty="0" smtClean="0"/>
              <a:t>年</a:t>
            </a:r>
            <a:r>
              <a:rPr lang="en-US" altLang="zh-TW" dirty="0" smtClean="0"/>
              <a:t>(1972):</a:t>
            </a:r>
            <a:r>
              <a:rPr lang="zh-TW" altLang="en-US" dirty="0" smtClean="0"/>
              <a:t> 尼克森的</a:t>
            </a:r>
            <a:r>
              <a:rPr lang="zh-TW" altLang="en-US" dirty="0" smtClean="0">
                <a:solidFill>
                  <a:srgbClr val="FF0000"/>
                </a:solidFill>
              </a:rPr>
              <a:t>破冰之旅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717550" indent="-717550" eaLnBrk="1" hangingPunct="1">
              <a:lnSpc>
                <a:spcPct val="90000"/>
              </a:lnSpc>
              <a:spcBef>
                <a:spcPct val="40000"/>
              </a:spcBef>
              <a:buNone/>
            </a:pPr>
            <a:r>
              <a:rPr lang="zh-TW" altLang="en-US" dirty="0" smtClean="0"/>
              <a:t>         →中美關係改善 </a:t>
            </a:r>
            <a:r>
              <a:rPr lang="en-US" altLang="zh-TW" dirty="0" smtClean="0"/>
              <a:t>《</a:t>
            </a:r>
            <a:r>
              <a:rPr lang="zh-TW" altLang="en-US" dirty="0">
                <a:solidFill>
                  <a:srgbClr val="FF0000"/>
                </a:solidFill>
              </a:rPr>
              <a:t>上海公報</a:t>
            </a:r>
            <a:r>
              <a:rPr lang="en-US" altLang="zh-TW" dirty="0" smtClean="0"/>
              <a:t>》</a:t>
            </a:r>
            <a:endParaRPr lang="zh-TW" altLang="en-US" dirty="0" smtClean="0"/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88913"/>
            <a:ext cx="86106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4000" dirty="0"/>
              <a:t>軍事對抗</a:t>
            </a:r>
            <a:r>
              <a:rPr lang="zh-TW" altLang="en-US" sz="4000" dirty="0" smtClean="0"/>
              <a:t>時期民國</a:t>
            </a:r>
            <a:r>
              <a:rPr lang="en-US" altLang="zh-TW" sz="4000" dirty="0" smtClean="0"/>
              <a:t>38~68(49-79)</a:t>
            </a:r>
            <a:endParaRPr lang="zh-TW" altLang="en-US" sz="4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049" y="0"/>
            <a:ext cx="91972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ca220002%2Dhp%2Dp00800000000000500l%2D0001%2Di%2E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049" y="287"/>
            <a:ext cx="6876256" cy="696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65" y="-2450"/>
            <a:ext cx="9171491" cy="68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049" y="38857"/>
            <a:ext cx="9144001" cy="6929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95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" dur="1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ture">
  <a:themeElements>
    <a:clrScheme name="Nature 6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F0000"/>
      </a:accent2>
      <a:accent3>
        <a:srgbClr val="FFFFFF"/>
      </a:accent3>
      <a:accent4>
        <a:srgbClr val="4C453D"/>
      </a:accent4>
      <a:accent5>
        <a:srgbClr val="E1EBF7"/>
      </a:accent5>
      <a:accent6>
        <a:srgbClr val="E70000"/>
      </a:accent6>
      <a:hlink>
        <a:srgbClr val="000000"/>
      </a:hlink>
      <a:folHlink>
        <a:srgbClr val="808080"/>
      </a:folHlink>
    </a:clrScheme>
    <a:fontScheme name="Nature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6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F0000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70000"/>
        </a:accent6>
        <a:hlink>
          <a:srgbClr val="0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7230</TotalTime>
  <Words>1246</Words>
  <Application>Microsoft Office PowerPoint</Application>
  <PresentationFormat>如螢幕大小 (4:3)</PresentationFormat>
  <Paragraphs>184</Paragraphs>
  <Slides>32</Slides>
  <Notes>17</Notes>
  <HiddenSlides>10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3" baseType="lpstr">
      <vt:lpstr>Nature</vt:lpstr>
      <vt:lpstr>第九章   第三節 國際局勢與兩岸關係</vt:lpstr>
      <vt:lpstr>國際局勢</vt:lpstr>
      <vt:lpstr>國際局勢的演變</vt:lpstr>
      <vt:lpstr>兩岸關係的分期</vt:lpstr>
      <vt:lpstr>軍事對抗期</vt:lpstr>
      <vt:lpstr>軍事對抗期民國38~68(49-79)</vt:lpstr>
      <vt:lpstr>第七艦隊巡弋臺灣海峽</vt:lpstr>
      <vt:lpstr>中日和約</vt:lpstr>
      <vt:lpstr>軍事對抗時期民國38~68(49-79)</vt:lpstr>
      <vt:lpstr>中美共同防禦條約</vt:lpstr>
      <vt:lpstr>中華民國退出聯合國</vt:lpstr>
      <vt:lpstr>尼克森訪中</vt:lpstr>
      <vt:lpstr>軍事對抗時期的兩場戰役</vt:lpstr>
      <vt:lpstr>和平統戰時期</vt:lpstr>
      <vt:lpstr>                   和平統戰時期</vt:lpstr>
      <vt:lpstr>中美建交中美斷交</vt:lpstr>
      <vt:lpstr>                  和平統戰時期</vt:lpstr>
      <vt:lpstr>1982年中美兩國發表的 《八一七公報》</vt:lpstr>
      <vt:lpstr>解除戒嚴的情景</vt:lpstr>
      <vt:lpstr>  和緩交流期民國76~88年 (87-99)</vt:lpstr>
      <vt:lpstr>  和緩交流期民國76~88年 (87-99)</vt:lpstr>
      <vt:lpstr>1989年的「六四天安門事件」</vt:lpstr>
      <vt:lpstr>  和緩交流期民國76~88年 (87-99)</vt:lpstr>
      <vt:lpstr>辜汪會談</vt:lpstr>
      <vt:lpstr>李登輝赴美訪問</vt:lpstr>
      <vt:lpstr>第一次總統民選</vt:lpstr>
      <vt:lpstr>意識對抗期</vt:lpstr>
      <vt:lpstr>  意識對抗期民國88~97年 (99-08)</vt:lpstr>
      <vt:lpstr>第一次政黨輪替</vt:lpstr>
      <vt:lpstr> 911事件→美欲爭取中國支持、臺美關係面臨挑戰</vt:lpstr>
      <vt:lpstr>馬英九當選總統</vt:lpstr>
      <vt:lpstr>經濟合作期</vt:lpstr>
    </vt:vector>
  </TitlesOfParts>
  <Company>history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歷史1電子教案 第9章 戰後臺灣的政治、外交演變</dc:title>
  <dc:creator>康熹文化</dc:creator>
  <cp:lastModifiedBy>Win7User</cp:lastModifiedBy>
  <cp:revision>281</cp:revision>
  <cp:lastPrinted>2011-11-14T03:38:21Z</cp:lastPrinted>
  <dcterms:created xsi:type="dcterms:W3CDTF">2002-09-15T03:17:27Z</dcterms:created>
  <dcterms:modified xsi:type="dcterms:W3CDTF">2011-12-01T00:44:55Z</dcterms:modified>
</cp:coreProperties>
</file>